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embeddedFontLst>
    <p:embeddedFont>
      <p:font typeface="Century Schoolbook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Schoolboo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Schoolbook-italic.fntdata"/><Relationship Id="rId30" Type="http://schemas.openxmlformats.org/officeDocument/2006/relationships/font" Target="fonts/CenturySchoolbook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CenturySchoolbook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slide: CCSS item rubric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</p:spPr>
        <p:txBody>
          <a:bodyPr anchorCtr="0" anchor="b" bIns="44950" lIns="89900" rIns="89900" wrap="square" tIns="449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slide: CCSS item rubric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</p:spPr>
        <p:txBody>
          <a:bodyPr anchorCtr="0" anchor="b" bIns="44950" lIns="89900" rIns="89900" wrap="square" tIns="449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1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457200" marR="0" rtl="0" algn="ctr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914400" marR="0" rtl="0" algn="ctr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1828800" marR="0" rtl="0" algn="ctr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None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2743200" marR="0" rtl="0" algn="ctr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None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None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Shape 3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Shape 3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Shape 3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Shape 35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" name="Shape 4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SzPts val="3000"/>
              <a:buFont typeface="Century Schoolbook"/>
              <a:buNone/>
              <a:defRPr b="1" i="0" sz="30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SzPts val="1260"/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84480" lvl="1" marL="640080" marR="0" rtl="0" algn="l">
              <a:spcBef>
                <a:spcPts val="360"/>
              </a:spcBef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90500" lvl="2" marL="914400" marR="0" rtl="0" algn="l">
              <a:spcBef>
                <a:spcPts val="320"/>
              </a:spcBef>
              <a:buClr>
                <a:srgbClr val="DE7530"/>
              </a:buClr>
              <a:buSzPts val="96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85419" lvl="3" marL="1188720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93039" lvl="4" marL="1463040" marR="0" rtl="0" algn="l">
              <a:spcBef>
                <a:spcPts val="280"/>
              </a:spcBef>
              <a:buClr>
                <a:srgbClr val="BBC9E9"/>
              </a:buClr>
              <a:buSzPts val="952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Shape 6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Shape 64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Shape 6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Shape 6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Shape 6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Shape 73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Shape 74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9" name="Shape 89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0" name="Shape 90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SzPts val="140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5" name="Shape 9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Shape 98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2000"/>
              <a:buFont typeface="Century Schoolbook"/>
              <a:buNone/>
              <a:defRPr b="1" i="0" sz="2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84480" lvl="1" marL="640080" marR="0" rtl="0" algn="l">
              <a:spcBef>
                <a:spcPts val="240"/>
              </a:spcBef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90500" lvl="2" marL="914400" marR="0" rtl="0" algn="l">
              <a:spcBef>
                <a:spcPts val="200"/>
              </a:spcBef>
              <a:buClr>
                <a:srgbClr val="DE7530"/>
              </a:buClr>
              <a:buSzPts val="6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85419" lvl="3" marL="1188720" marR="0" rtl="0" algn="l">
              <a:spcBef>
                <a:spcPts val="180"/>
              </a:spcBef>
              <a:buClr>
                <a:srgbClr val="FEC2AC"/>
              </a:buClr>
              <a:buSzPts val="54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93039" lvl="4" marL="1463040" marR="0" rtl="0" algn="l">
              <a:spcBef>
                <a:spcPts val="180"/>
              </a:spcBef>
              <a:buClr>
                <a:srgbClr val="BBC9E9"/>
              </a:buClr>
              <a:buSzPts val="612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00" name="Shape 10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Shape 101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Shape 10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Shape 10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Shape 10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Shape 10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hape 11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2000"/>
              <a:buFont typeface="Century Schoolbook"/>
              <a:buNone/>
              <a:defRPr b="1" i="0" sz="2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14" name="Shape 114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"/>
              </a:spcBef>
              <a:spcAft>
                <a:spcPts val="40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3520" lvl="1" marL="640080" marR="0" rtl="0" algn="l">
              <a:spcBef>
                <a:spcPts val="240"/>
              </a:spcBef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52400" lvl="2" marL="914400" marR="0" rtl="0" algn="l">
              <a:spcBef>
                <a:spcPts val="200"/>
              </a:spcBef>
              <a:buClr>
                <a:srgbClr val="DE7530"/>
              </a:buClr>
              <a:buSzPts val="6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51130" lvl="3" marL="1188720" marR="0" rtl="0" algn="l">
              <a:spcBef>
                <a:spcPts val="180"/>
              </a:spcBef>
              <a:buClr>
                <a:srgbClr val="FEC2AC"/>
              </a:buClr>
              <a:buSzPts val="540"/>
              <a:buFont typeface="Noto Sans Symbols"/>
              <a:buChar char="•"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54178" lvl="4" marL="1463040" marR="0" rtl="0" algn="l">
              <a:spcBef>
                <a:spcPts val="180"/>
              </a:spcBef>
              <a:buClr>
                <a:srgbClr val="BBC9E9"/>
              </a:buClr>
              <a:buSzPts val="612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6" name="Shape 11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Shape 117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Shape 11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Shape 11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Shape 12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Shape 12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" name="Shape 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3.jpg"/><Relationship Id="rId5" Type="http://schemas.openxmlformats.org/officeDocument/2006/relationships/image" Target="../media/image17.png"/><Relationship Id="rId6" Type="http://schemas.openxmlformats.org/officeDocument/2006/relationships/image" Target="../media/image27.jpg"/><Relationship Id="rId7" Type="http://schemas.openxmlformats.org/officeDocument/2006/relationships/image" Target="../media/image20.jpg"/><Relationship Id="rId8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9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hyperlink" Target="http://www.google.com/url?sa=i&amp;rct=j&amp;q=&amp;esrc=s&amp;frm=1&amp;source=images&amp;cd=&amp;cad=rja&amp;docid=J-SEYR3MUOXvrM&amp;tbnid=Lt0WLS2gM8UnlM:&amp;ved=&amp;url=http://www.clover.k12.sc.us/domain/1324&amp;ei=cX8LUvbCLKr4yAHFyoHQCg&amp;bvm=bv.50723672,d.aWc&amp;psig=AFQjCNGgp9OOe-mqOGUz6C9SiiZyHSFhpQ&amp;ust=1376571634062714" TargetMode="External"/><Relationship Id="rId7" Type="http://schemas.openxmlformats.org/officeDocument/2006/relationships/image" Target="../media/image5.gif"/><Relationship Id="rId8" Type="http://schemas.openxmlformats.org/officeDocument/2006/relationships/hyperlink" Target="http://www.google.com/url?sa=i&amp;rct=j&amp;q=&amp;esrc=s&amp;frm=1&amp;source=images&amp;cd=&amp;cad=rja&amp;docid=FUFTfQdtZIok2M&amp;tbnid=7j9Ws8M4r4XVMM:&amp;ved=0CAUQjRw&amp;url=http://schools.nyc.gov/SchoolPortals/10/X085/Academics/Science/&amp;ei=goELUrGXOqvi4AOsiYG4BA&amp;bvm=bv.50723672,d.aWc&amp;psig=AFQjCNFtBvuuxsvOErBYU0maGNzNfyMYfw&amp;ust=137657213875092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subTitle"/>
          </p:nvPr>
        </p:nvSpPr>
        <p:spPr>
          <a:xfrm>
            <a:off x="2286000" y="2895600"/>
            <a:ext cx="6553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13359" lvl="0" marL="0" marR="0" rtl="0" algn="ctr">
              <a:spcBef>
                <a:spcPts val="0"/>
              </a:spcBef>
              <a:buClr>
                <a:schemeClr val="accent1"/>
              </a:buClr>
              <a:buSzPts val="3360"/>
              <a:buFont typeface="Noto Sans Symbols"/>
              <a:buNone/>
            </a:pPr>
            <a:r>
              <a:rPr b="1" i="0" lang="en-US" sz="4800" u="none" cap="none" strike="noStrike">
                <a:solidFill>
                  <a:srgbClr val="0D79CA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New York State’s 2018 High School Equivalency Test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04800"/>
            <a:ext cx="4643082" cy="226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5735411"/>
            <a:ext cx="4342170" cy="86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2.gstatic.com/images?q=tbn:ANd9GcT2kVBfD7asSe-_jcWrfrJIIgwpFUKRIk7PPSBpT5z11T4QwMvUqQ"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"/>
            <a:ext cx="7156114" cy="6486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type="title"/>
          </p:nvPr>
        </p:nvSpPr>
        <p:spPr>
          <a:xfrm>
            <a:off x="152400" y="1524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dk1"/>
              </a:buClr>
              <a:buSzPts val="3600"/>
              <a:buFont typeface="Century Schoolbook"/>
              <a:buNone/>
            </a:pPr>
            <a:r>
              <a:rPr b="1" i="0" lang="en-US" sz="3600" u="sng" cap="small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 I take the TASC tests online?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04800" y="12192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656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Although there are online programs for TASC preparation, there is NO online TASC testing! </a:t>
            </a:r>
          </a:p>
          <a:p>
            <a:pPr indent="-43434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3434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3434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34340" lvl="0" marL="274320" marR="0" rtl="0" algn="ctr">
              <a:spcBef>
                <a:spcPts val="600"/>
              </a:spcBef>
              <a:buClr>
                <a:schemeClr val="accent1"/>
              </a:buClr>
              <a:buSzPts val="2520"/>
              <a:buFont typeface="Noto Sans Symbols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 must take the TASC test at an authorized test center. </a:t>
            </a:r>
          </a:p>
        </p:txBody>
      </p:sp>
      <p:sp>
        <p:nvSpPr>
          <p:cNvPr descr="data:image/jpeg;base64,/9j/4AAQSkZJRgABAQAAAQABAAD/2wCEAAkGBxMQERQUExEVFhUVExgYGBcYFBUYGBcWFxUfGxgXGRcbICgkGhwnGxsVIjEjJiksLjouGB8/ODYsQygvLi0BCgoKDg0OGxAQGzQkICQsLzctLCwvLCwsLCwsLCwsLCwsLCwsLCwsLCwsLCwsLCwsLCwsNCwsLCwsLCwsLDQ0LP/AABEIAOEA4QMBEQACEQEDEQH/xAAcAAEAAgMBAQEAAAAAAAAAAAAABQcEBggDAgH/xABDEAACAQIDBAcEBwUIAgMAAAABAgADBAURIQcSMUEGEyJRYXGBMlKRoRQjQpLB0eEIYnKCsRYkM0NTY6LwFbJEc6P/xAAbAQEAAgMBAQAAAAAAAAAAAAAABQYBAwQCB//EAD4RAAIBAgEHCwQBAQcFAQAAAAABAgMEEQUGEiExQVEiQmFxcoGRobHB0RMUMuFS8CQzYqLC0uIWI1OC8UP/2gAMAwEAAhEDEQA/ALxgCAIAgCAIAgCAfhOWpgGmdItqWGWWatcda4z7FEdYcxyLeyD5mYxPWjxK8xjb9UJItbJR3NVcsT5omWX3jMmMMdSNWvtpWN3Xs1mpjup01QfeIz+c1SrU47ZHfRyZeVfwpPww9SKqX2K1Tm97cZnvuan9AZqd5SR3wzcvpbUl1v4xMN8Nu2JLXBJPEmpUJPnpPH31Pgzcs17x7ZR8X8HyuE3Qyyr5ZcMqjjL5R99T4My817zapR8X/tM1LrFKZBW9r5jhlc1fxM9K8pM0yzavo7En1P5wJKz2g43bf/IqOO6oiVR8cifnNsa9OWyRw1clXtL8qT7lj6GzYTt8uEIF1Z0311NNmpkDv3W3gT6j0m3Ej3HB4NYFgdH9r2GXeQaqbdz9msN0ffBK/EiMRo47De6VQMAykMDqCCCCPAiZPJ9wBAEAQBAEAQBAEAQBAEAQBAEA+ajhQSxAAGZJOQAHMmAVj0x202dpvJaj6VVGYzB3aSnxf7f8oy8RBlrAp/HOlWKYuT1tZhSP+WpNOjkf3R7fmd4zRUuKdPaySs8kXd3rpxwXF6l++7ExLXo6g9tix7hoPznFO+k/xWBaLXNehDXWk5PgtS+fQlKFqieyijyGvxnJKpOX5Mn6FnQof3UEupa/Hae08HSIMCAIAgCAeda3R/aUN5gGe4zlHY8DTWtqNZYVIKXWkyLuuj1NvYJQ/EfAzqhezX5ayCus2bWprpNwfivB6/M+8HxfEsKbetq7hBxUEvTP8VI6Z+OWfjO2nc0578GVm8yHd22tx0o8Y6/Lav61ls9DtuNvX3ad8nUVOHWrm1EnvI9pPmO8idBDFsWtylVFem6ujDNWUhlI7wRxgNYHrAEAQBAEAQBAEAQBAEAQCA6YdMLXCqXWXFTU57lNdalQjkq93eTkBmNdRBlI526X9O77GnKAmnb56UVOS5cjUbi54cdNNAJrqVY01jJnZZ2Ne7noUY9b3LrfsYOH4HTp5Fu23jwHkPzkZVu5z1LUi7ZPzft7fCVTly6di6l8krOQnxAEAQBAEAQBAEAQBAEAj7/B6dXXLdbvH4jnOmlczp6tqIe/yHbXeMsNGXFe63+vSfnRzpRf4JUBpOTSJ7VNs2pP6fYbxGR8xJOlWhU2bSj3+TLiylhUWMdzWz9PoZ0N0E6f2uLJ9U25WUZvQYjfHeV99c+Y7xmBnNxHYbzbIMCAIAgCAIAgCAIAgGibTdo9LCae4mVS6dc0p8kB4PUy4DuHE+HGDPWc91PpGJVmubqozFuLHiQOCqOCqPDScle5VPVHWyfyTkOpdtVKvJh5vq6OkmqFFUUKoAA5SKlJyeLL7QoU6EFTprBI9J5NogCAfjMBqTkJlLExKSisW8EYNfGKKfbB/h1+fCb42tWW4iq+XLGltqY9nX+vMwqnSRPsox8yB+c3qxlvZGVM6qC/Cm314L5PA9Jj/pD7x/Ke/sF/I5XnZPdSXj+gOkx/0h94/lH2C/kYWdk99JeP6Pan0lX7VNh5EH8p4dhLczpp510n+dNrqafwZlDGqLfby/iGXz4TTK0qx3YklRy/Y1dWno9aw89hn03DDMEEd4OYnO008GS9OpCpHSg01xWs+pg9CAIB81EDAggEHiDMptPFHmdONSLjNYp7mQNzYVLWote2dlZDvAqSGQjmDzEk6F2pcme0pGVs35UMa1trjvW9dXFefWXnsp2oriQFtdFUuwNDoq1wOJUcny1K+ZHMDuKu8NxZ0GBAEAQBAEAQBANE2p7QkwmjuU917qov1aHgi8Otcd2fAcyPAwZw3nPNlaVLuo1xcszl23iWOrk8z4ThubnQ5MdvoWfImRPr4V665O5fy/Xr1GwASML0kksEJgCAedeuqDNmAHjPUYSk8Io1V7inQhp1ZYLpIS5x9mYJRQkk5A5Ekk8gonfTsd82VO9zobejbR737L58DZsC2TYpiAV62VBDrnWJD5d4pAZjyO7O6FOMPxRV7i7r3Esa02/64bCw8G2EWNIA3FatXYcQMqSHX3Rmw0/ens59Rt9hs7wugMlsKB8XTrD8XzmMDOkyapYNbIMltqIHcKSD8JnAxpM/amD27DI29EjuNJD+EYDSZE33QPDK2e/YW+vNaao2v7yZGMBpM1HGNhuHVQepatQbI5ZN1ig5aZq+pGeuW8PSBiiv8d2M4lZ5vbOtwo9wlKmQ76baHyDEzzKMZLCSNtGvVoy0qUmn0ajT1xirQc07mkysuhBUo405qfTunFUsovXB4Fls856sMI3MdJcVqfhsfkTVrdJVGaMD/UeYnBOnKDwki3Wt5RuoadKWK811o9prOkQBAILF8LKnrqJKspDdkkEEHMMpHAg6yRtrrmT7mVDLmQ8cbi3XaivVe6Lv2RbTBiKi1uSBdqvZbQCuoGpA5OBqRz4jmBIlNwLPgwIAgCAIAgEB046U0sKtHuKmp9mnTzyNSoeCjw5k8gDx4QZSOXxUrYlc1Lq5beLtmx5EjgoHJQMh5ATkua/01orayfyHkl3dT6tRciPm+HVxJ4CRJ9CSSWCEwBAMe/rMlMsq7xHL8fGbKUYyklJ4HJf16tChKpSjpNbvfpw4Ef0MwBsZvBRe6SkSCe3nmwHFaS8C2WuWY0BOuUm4U4wWEUfMrm7q3U9OtLH26uB0r0Q6D2eFqBQojrMsmrOA1Vu/tcge4ZCezmbNkgwIAgCAIAgCAIBC9Jei1piKblzQV8gQr5ZOmfuuNRy8IM4lDdNtkt3hpavaM1eguvZH11MfvoNHXhqvjmBPMoqSwkbqNepRmp0pYM1nCsbFTJXyV+R5N+RkXXtHDlR1ovGSsvwucKVbkz3Pc/h9BMTjLGIAgGv4pavb1FuKBKMjhs10KODmGHrJO0uNLkS27ikZwZI+k3c0VyX+S4Pj1PedH7L+my4tabzZC4pZLWQd+WlRR7rZHyII5ZnvKq+g3KDAgCAIB81HCgkkAAEknQADiTAOWdo3Sh8axAimx+j0iVpDluD2qpHex18t0cprq1FTi5M7bGznd140Yd74Le/g+6FEIoVRkAJByk5PFn1ChQhQpqnTWCR6TybRAEAQCCxbDGRhWoEqykN2SQQwOYdSOBB10kja3XMn3Mp+XMh443Fuu1Feq90Xfsk2nLiKi2umC3ajsnQCuoHEDgKgHFfUcwsiU0s+AIAgCAIAgCAIAgCAVJtT2SpdB7qxQJcas9IZBK3eVHBanyJ46nODJTeEYoyt1NbMMDu5sCCCNN1s+Bz75HXNrz4eBcsiZcbat7l6+bJ+j9n4k9I4t4gH46gggjMEZEeEym08UeZwjOLjJYp7SK6PYzVwXEEr08ymeTL/AKlIntp5jke8AyaoVfqwx3nzTKuT3ZXDhzXrXV8r+tp1fh17TuKSVaTBqdRQysOYIzE3kU1gZEAQBAKw29dKvoliLam2VW6zU5cVoj2z/NovkW7oCKY6P2XV094jtPr5DkPxkRd1dOeC2I+h5v5P+3t/qSXKnr6luXuSs5CfEAx696iMqs2Rbh+vdNkaUpRckthyV7+hQqxpVJYOWz98MdxkTWdYgCAQWLYYyMK1AlWUhuySCCDmHUjgQddJI2tzzJ9zKflzIeONxbrtRXqvdF4bJNpy4iotrpgt2q6NoBXUDUgcqgGpUeJHMLIlNLOgCAIAgCAIAgCAIAgFT7ZdmwvEe8tU/vKLnURR/jqBxAHGoBw5nLLugyU70fxPrB1bntAaH3h+YkVd2+g9OOwvmb+VvuI/b1Xy1sfFfK80TM4iyiAYWL2XXUyPtDVfPu9Zvt6v0547t5F5XsFeWzivyWuPXw79hYf7PHSneSph9RtUzqUc/dJ+sQeRybL95u6TZ8yeOxl1wYEA/CctTAOUOmGMHF8Wq1c86QYrT7uppnJfvHtebmaLip9Om2SeSbP7u7jTexa31L52d5nyEPp4gHncVgilm4AZz1CLlJRRquK8KFKVWexIi+jfRO7xlrh6CgmlT39TkGOfZpKfeI3iM9OzqRnJ2nBQioo+WXdzO6qyrT2vy6O48sJxNkY0a4KspK9oEEMDkUYHgQdNZw3Vrz4d6LRkPLmOFvcPsy9n7MnZHFwEAQCCxbDGRhWokqykN2SQQQcw6kcCDrpJG1uuZPuZT8uZDxxuLddqPuvdF4bJNpq4iq21ywW7VdG0ArqB7QHKoBqV8yOYWRKaWdAEAQBAEAQBAEAQBAOdNuPQ76Dcre267tKu3aA4U6/E6cgwzPmG8J5klJYM20qk6UlUg8GmQNhdCrTDjnxHceYkJVpunJxZ9RsLyN3QjVjv2rg96MiajsEAg1vnw2/o3VIaq4cDPIHk6Z9xBI/mkxaVNOGD3HzzOGz+3utOP4z19+/57zrWwvEr0qdWmd5KiK6nvVhmD8DOogDIgGk7Ysd+hYVWKnJ631Ca5HOoDvH0QOZhnqPE556L22SF+bHIeQ/XP4SMvp4yUeBec17XQoSrPbJ4LqX79CbnCWcQCA6R12dkooCSSNAMyWJyVQBxPh4iSVjT2zZTc6L14xto9b9l7+B03s96LrhdjSoADrMg9Zh9qqwG9rzA4DwAkgVBs1Xa3sxXEVa5tQFu1XVdAK6gaKTyqAaBvIHkVGCkMJxNkY0awKspK9oEEEHIowPAg6ayOurbnw70XLIeXMcLe4fZl7P2ZOyOLgIAgEFi2GMjCtQJVlIbskghgcw6kcCDrpJG1uuZPuZT8uZDxxuLddqPuvdF37JNpy4iq210wW7UaNoBXUDiO6oBxX1HMLIlNLPgCAIAgCAIAgCAIBGdJMFp39rVt6ozWopGeXst9lh4g5H0gyngcp2NGpZXdW1raMrsjd2+hyzB5gjgfETjvKelDSW4smbV66Nx9CWyfru8Vq8CekSX0QCM6Q22/RJ5p2vTn8v6TqtJ6NTDiQecNr9azclthr7t/l6Fx/s+479Iw5qDHNrWpujXXq6mbJ898eklz529aTLRmTyUP+0nipNW0tQdFRqzDvLHcQ+m7U+MGVwNQs6O5TRe5QPXn85A1JaU3I+sWdD6FvClwS8d/me01nSfjNkMzwEyliYlJRTb2IyNjGDf+QxfrnXNLcGsc+G8CBSXzBO9/JJ6nDQionye7uHcV51nvf8A88jpqezmEArHa3sxXEVNzaqFu1XVdAK6gaAnlUA0DHwB5FQKPwnE2RjRrgqykr2gQQQcijA8CDprI66tefDvRcsh5cxwt7h9mT9H7MnZHFwEAQCCxbDGRhWoEqykN2SQQwOYdSOBB10kja3XMn3Mp+XMh443Fuu1Feq90Xfsl2nLiKi2umC3ajsnQCuoHEchUA4r6jmFkSmlnwBAEAQBAEAQBAEA58/aGwLqLujeUxkKy7rkf6tLLdJ8SuX3JhrFYM9wnKElOO1M1y1rb6Kw+0AZAzjoyceB9Yta6r0Y1Vzkmes8G8/HUEEHgRkfWZTweKMTgpxcZbGSOwLETb4q9uTpWpOmXe9M76n7oqfGT8ZaSTPklak6VSVOW1PDweB0jPRpOXtqt39Kx6qOIpslMeVNQWH3t6aq0tGnJnfk2j9W7pQ6V5axII+qCDBgY5W3KD+I3fjx+Wc6LWOlVRE5cr/SsZvjq8f1iWx+zphPVWFW4I7VxWyB11SkMh/yapJo+abi2IMCAIBWO1rZiuIqbm1ULdqO0NAK6gcCeAqAcG9DyKgUfhOJsjGjXBVlJXtAghgcijA8CDprI66tefDvRcsh5cxwt7h9mT9H7MnZHFwEAQCCxbDGRhWoEqykN2SQQwOYdSOBB10kja3XMn3Mp+XMh443Fuu1Feq90Xhsk2nLiKi2umC3ajQ6AV1A1IHAVANSo8xzCyJTSzoAgCAIAgCAIAgGhbb8KFzhFY5ZtQZKy8dN07rH7jPBlFCdGa29R3fdY/A6/nIm9jhUx4l/zZr6dm4fxb8Hr+SXnGWIQCNwO6+i4za1eA+kUiTwG65Ct8i0mbSWNJHzjL9L6d/P/Fg/FfJ1nOkhDkrEXNXGLtm1P0muf/0IHynLePCkT2bkNK+T4Jvyw9yUkOfRBAIPpW/YQd7E/AfrO+xXKbKrnVUwoU4cW34L9nSmy+yFDCLJRzoLUPnV7Z/9pJIpMtptMyeRAEAQCsNrezFcRVrm1ULdqO0ugFdQOB5CoBwb0PIqBSGE4myMaNcFWUle0CCGByKMDwIOmsjrq158O9FyyHlzHC3uH2Zez9mTsji4CAIBBYthjIwrUCVZSG7JIIIOYdSOBB10kja3PMn3Mp+XMh443Fuu1Feq90Xhsk2nLiKi2uiFu1XRtAK6gasByqAalfMjmFkSmlnQBAEAQBAEAQDCxuyFxbVqJyyqUnTXh2lI/GDKeDOR+ij9p18Afgf1nBfrkplszUqYVKlPoT8H+zZJGF1EA1vpNmlWm445aeatmJKWL5DXSUfOqGFenPjH0f7Oo/8Azrf9H6TuKtqOXcFqb93VbjnvnPzcTivf7tdZZM2F/bZY/wAX6o2ORRfRANc6WHWn5N/USSsNkil52Pl0l0P2OtcBpBLW3UcFoUwPRBJBFSltM+DAgCAIAgFYbW9mS4irXNqoW7UaroBXUDge6oBwb0PIqBSGE4myMaNYFWUle0CCGByKMDwIOmsjrq258O9FzyHlzHC3uH2Zez9n3E7I4t4gCAQWLYYyMK1AlWUhuySCGBzDqRwIOukkbW65k+5lPy5kPHG4t12o+690Xfsk2nLiKrbXTBbtRo2gFdQOI7qgHFfUcwsiU0s+AIAgCAIAgH4RAOQbKnuX9dRwD1V+FT9Jx3q/7XeWTNmX9tfTF+qJ6RJfhANd6WDWn/N+EkrDnd3uU3Oxa6L7X+k2X+1X+9V+L/nO3FFX0Z9BrGApu3NRe4OPg4nLe/3a6yezYf8AbZdl+sTZJFF8EA1zpYO1T8j/AFEkrDZIpedi5dJ9D9Udb4G4a2oEcDRpkeqCSBUpbTNgwIAgCAIAgFYbW9mK4ipubUBbtV1XQCuoGgJ5VANA3kDyKgUhhOJsrGjXBVlJXtAggg5FGB4EHTWR11a8+Hei55Dy5jhb3D7Mn6P2ZOyOLeIAgEFi2GMjCtQJVlIbskghgcw6kcCDrpJG1uuZPuZT8uZDxxuLddqPuvdF37JNpy4iotrpgt2o0bQCuoHEchUA4r6jmFkSmlnwBAEAQBABgHINo4bELhhwNSqR5GppOO9/uu8sebK/tz7L9UTsiS/iAa90s/y/5vwklYc7u9ym52baP/t/pJb+zy++3wE7cEVjTlwMS6Tq8Wu0Iy/vFcZZZZfWEjT0nPeLGkS+bc9G+S4p/PsS0iD6EIBBdK07KHuYj4j9J32D5TRU866eNKnPg2vFfo6b2cXnXYVZPnn/AHamp1z7SLuN81Mk0UqW02ODAgCAIAgCAIBWG1vZiuIqbm1ULdqO0ugFdQNATwFQDQMfI8ioFIYTibIxo1wVZSV7QIIYHIowPAg6ayOubXnw70XPIeXMcLe4fZk/R+z8SdkcW8QBAILFsMZGFagSrKQ3ZJBDA5h1I4EHXSSNrdcyfcyn5cyHjjcW67UV6r3Rd+yXacuIqLa6YLdqOydAK6gcQOAqAcV9RzCyJTSz4AgCAIBi4pdCjQq1Dwp03c65aKpPH0gytbOROiy5vUY+7x8Sc/wnBfPkpFrzVhjWqT4Jeb/RskjC7CAa30o7VSmo45f1P6STsVyWykZ1zxrU48E/N/o6Z/8ABN7ny/SdxVihtpdr9Gx+v3PVWoPKqgJ/5Fpqrx0qckSGSqv0r2lLpXnqPSQZ9QEAjsfo71Bv3cm+HH5ZzptJaNVdJDZfofVsZ4c3B+G3yLh/Z6xQVcMaiT2reswy5hKnbU/eNT4SZPm7LRgwIAgCAIAgCAIBWG1rZiuIqbm1ULdqO0NAK6gcDyFQDg3oeRUCkMJxNkY0a4KspK9oEEMDkUYHgQdNZHXVrz4d6LlkPLmOFvcPsyfo/Zk7I4uAgCAQWLYYyMK1AlWUhuySCCDmHUjgQddJI2t1zJ9zKflzIeONxbrtRXqvdF4bJNpy4iotrpgt2q6NoBXUDUgcqgGpUeJHMLIlNLOgCAIBpG2bFRbYRc65NVAorrxNQ9oDv7Ac+hgyjnzovRypFveb5DT+ucir6WM8OBfc16GhayqPnPyWr1xJmcRZBAInDrX6Vi9tSyzBr0lI/dDAt8s5MWkcKS6T51nDV+pfyX8Ul5Y+51vOogigP2kMMKXNrcgHKpSamTyDU23hn4kOfu+Ewek2sGtxrNtV30VveUH4iQM46MnHgfWrasq1GFVc5J+KPSeDcfNRAwIPAgg+RmU2nijxUpxqQcJbGsH3klsHxn6Hij2znJbhSnh1tM7yH4dYB4sJPxkpJSR8mr0ZUakqUtqeHgdIz0aRAEAQBAEAQBAEArDa1sxXEVa5tVC3ajVdAtdQOB7qgHBvQ8ioFIYTibIxo1wVZSV7QIIYHIowPAg6ayOurbnw70XLIeXMcLe4fZl7P2ZOyOLgIAgEFi2GMjCtRJVlIbskghgcw6kcCDrpJG1uuZPuZT8uZDxxuLddqPuvdF37JNpy4iq21yQt2q6NoBXUDVgOVQDUr5kcwsiU0s+AIBQv7RuOb9a3skOe4DVcD337NMeBC7x/nExieoxbaS2s1GyodXTVe5R8efzzkFUnpzcj6vZW6t7eFLgvPf5nvNZ0n4TlMhtJYszNhdgbrGDWIOVGnUq58t5uwo88nJ/lPdJ6EdGKifJbms61WdV7234nS09nOaBtuwP6XhVVgM3t2FYeSgh/+BY+gmGeo69RQvRm43qRXmh+R1HzzkXewwnpcS+5s3X1LV0ntg/J6/XEmJxFjEA1/HFehWp3FM7rKykHTR0OanXyHwknZVMYuD3FIzns9CrG5itUtT618r0Op+h3SBMRs6NymQ31G+oOe5UHtp6HP0yneVVomoMCAIAgCAIAgCAIBWG1vZiuIq1zbALdquq6AV1A0U91QDQN5A8ioFIYTibIxo1gVZSV7QIIIORRgeBB01kddW3Ph3ouWQ8uY4W9w+zL2fsydkcXAQBAILFsMZGFagSrKQ3ZJBDA5h1I4EHXSSNrdcyfcyn5cyHjjcW67Ufde6Lv2SbTlxFVtrpgt2o0bQLXUDiO6oBxX1HMLIlNLExbEadrQqV6rZJSQsx8AOA8TwHnARyabx8Rv611UHtVC5GeeWfsJnz3QAP5ZyXdTQhgtrJ/N6y+4uvqSXJhr793z3E5Ig+hiAR+O3HV0W727I9ePyznTaw0qi6CIy7dfQspcZal37fLEtf9nbA+psqtyw1uKmS//XSzHzcv8BJg+bPUki2pk8nxWpB1KsAVYEEHgQRkQfSAcmY3hbYVila3bRA5CnXWk5zpt55bufjnOe5p6dN8UTGQ7z7a7i3+MtT79ngyVkKfShAPG8thVRkPMfA8jNlObhJSRzXlrC6oypT3+T3Mk9i/S44beta123aNdgpJ4JW4I+fIN7J81PKTkZKSUkfLa9GdGcqVRa0/68TpSejQIAgCAIAgCAIAgCAVjtb2YriKm5tVC3arqugFcAaAnlUA0DHwB5FQKPwnE2RjRrgqykr2gQQQcijA8CDprI65tefDvRcsh5cxwt7h9mT9H7MnZHFwEAQCCxbDGRhWoEqykN2SQQwOYdSOBB10kja3XMn3Mp+XMh443Fuu1Feq90S3SzaXdYnZULSoBvK2dV1068jLq81HDmSOBORGXCSD1a2VCCcnoxWtnnhdn1NMLz4t5yEr1fqTxPp2S7FWduqe/bLr/Wwy5pJEQCAvqFS9u6VrRGbM4RRy32OpPgBxPgZLWdPRhpPeUHOS8+tcqjF6oer2+GpeJ1ng2GpaW9KhTHYpU1RfJRlmfE8fWdhW2ZsAQCof2g+ivX2yX1NfrLfs1MuJosdD/Kx+Dt3QCq8DvetpjM9pdD+BkNc0vpz1bGfSsh3/AN3bLSfKjqfs+/1xJGcxMCAQ+P4b1i76jtqNR7w/MTttK+g9GWxlcy/kr7mH1qS5cdq4r5W4t7YttHF1TWyuqn94QZUnY/4yDgpPOoo9SBnqc5KlBLbgwIAgCAIAgCAIAgCAVhta2YriKm5tVC3ajtDQCuoHAngKgHBvQ8ioFIYTibIxo1wVZSV7QIIYHIowPAg6ayOurXnw70XLIeXMcLe4fZk/R+zJ2RxcBAEAwaeF01q9YBrlw5Z+9N7uJunoMi6eSLeF19zFa+G7HiZ00EoIBi4ldijTLc+CjvJ4TbRp/UmonDlK9jZ28qr27ul7vlm5/s89F+sqVcQqrmEJp0c+bsPrHHkCFB/ebuk4lhqPlspOTcpbWXxMnkQBAPK7tkqo1OooZHUqyngVYZEH0gJ4HKXS/AamCYi9Igmkx3qbe/RY6fzLwPivcZprUlUhhvJLJl9KyuFUX4vU10fK2oz6bhgCDmCMwZCNNPBn06nUjUipxeKew+pg9CAQOL4Wyt11HMMDvHdJBBBz3lI4HPWSNrc8yfcyoZcyJi3c26186K9V7rvLn2VbVkvFS1vXCXOipUOQWvyAPIVOWXM8O6SJTS2IMCAIAgCAIAgCAIAgFYbW9mK4ipubVQt2o1XQCuoHA8hUA4N6HkVApDCcTZGNGuCrKSvaBBDA5FGB4EHTWR11a8+Hei5ZDy5jhb3D7MvZ+zJ2RxcBAEAQATMhvDaQdpY1cWvaVtQHtNkDloq/bqt4AZn08ZMW1H6cde1nzjLWUfvK+EXyI7Oni+/cdXYFhFKyt6VvRXJKShR3nvY+JOZPnOkhW8TPgwIAgCAantJ6Gpi1maei1kzai55Pl7JPutwPodcoMrpOasNrva1Wtq6lGVipDaFHB1B8P+85w3dDSWnHaWjN/K30JfbVXyXsfB8Op+vWbBIsvIgCAQ2LYIKmbU8g3Mcm/IztoXbhyZ7CtZWzfjcY1bfVPetz+H5M2/oNthuLHdt75GrUl0D/AOdTHdrpUHmQfE6CScZKSxRR6tKdKbhUWDXEvnAcftr6kKttWWop7jqvgynVT4ET0a8CSgwIAgCAIAgCAIBiYpidG1pmrXqpTQcWdgB5DvPgIGBzFtX6TWeJ3YqWluytluvVOhr5aKery5AaMTmRoRoJjHDWz2oOTUY630HhhCVVpgVePLvy8ZC3DpueMD6XkindQt1G527uOHSZ00EoIAgEDj2IEnqaeZZjkctTrwUZcSZIWlvz5dxUc4crYJ2tJ6+c/wDT8+Bf2yDoIMLtusqqPpVcAvz6tOK0h3Hm3j35CSRTHwLBgwIAgCAIAgFY7XtmoxJTc2wAu0XVeArqo0Unk4GgJ8jyIGcdRR+EYmVPU1s1ZTu9oEEEHIqwPAg6SOurbnw70XLIeXMcLe4fZk/R+zJ2RxbxAEAx7yySqMnXPuPMeRm2nVlTeMWcd5YULuOjVjjwe9dTImhZ3VlU620rOrD7SMVfLmDl7Q0GnykhTvIS1S1FOvc2rii9Khy15+Gx93gb50d253VDJL23FbLQuv1dTLvK5brH0WdiaetFdnCUJaM1gyx8G2u4VcgZ3Bosfs1kK5a5asM08fa5zJ5wNvsMWoXAzo16VQZZ5pUVtPQwGmjNBgwIBjXeIUqI3qtWmg73dVHxJgzgzUsY2rYVbA/3oVWA9mipqE6cAw7PxaBgV30g281XzSytQmegeqd9vSmugPmWmGzMYuTwSxZXl99NxFxUu67t3FznlnxCINF4DQATlqXcIalrZPWWb11cYSqciPTt8PnAkbHDqdH2Rr7x4/pI6rXnU2lxscl29mv+2tf8nt/XcZc0kiIAgENjeL9WCiHt8z7v6zttrbT5UtnqVvLeW1bp0aL5e9/x/foWpsa2ZGiUv71Prfao0m4pnwqOD9vmBy4nXhKYFD0nte0uaZPIgCAIAgCAIAgFYbWdl64iDc2qqt2B2l0C1wBoCeAfubnwPIgZRRtniVS3c0LlWVkO6d4EMhHJgdZwXFppcqG3gWrJGcDpYUbl4x3S3rr4rpJ9GBAIOYPAiRrTTwZdYTjOKlF4p70fswehAEA8q9ujjJlDeYnuM5R/F4GivbUa6wqxUutEbX6PUm9neXyOY+c6Y3tRbdZC182bOf4Yx6nivP5MOp0ab7NQeoI/pN6v1vRF1M1Ki106i7016YntTtL5Bkty4HcK1QD4T397S6TmebN7xj4v4D298wya6cg8Qa1Qj4R97S6TCzZvsdsfF/B4L0ccnNqgzPHQk/OeHfR3I6YZq1n+dRLqTfwZlHo7THtFm+Q+U0yvZvZqJKjmxaw11G5eS8tfmSVvaJT9hAPTX48ZzTqTn+TJu3sre3WFKCXr47T2ms6RAEAEzIbwIHE8aJPV0M2YnLeAz1OmSjmZ329pzp+BUcrZwpY0rV4vfL/b8+BbOyXZSaJW8v0+t9qlQbXcPEVKg5v3Ly568JFFNlt17S5pk8iAIAgCAIAgCAIAgGm9Ptndriy5sOquAMlrKBn4K4+2vzHIjXMZxOesdwO+wWr1demdwnssMzSqfwPyPhx7xNFWhCrt2kpk/KteyfIeMeD2fp/1rMmwxSnW4HJvdPH075F1bedPbs4l6sMr214sIvCX8Xt7uPcZs0EmIAgCAIAgCAIAgCAIAgGLe39OiO02vujifSbadGdT8UcN7lK3s441Za+C2vu+SNw+2vMWrdRa0mbPiB7Kj3qj8FHn85KUbaNPXtZRso5ar3mMVyYcOPW9/UX5s62W2+FhatXKtdZe2R2aefKmp5/vHXyzynSQuPAsGDAgCAIAgCAIAgCAIAgCAY+IWNO4ptSrU1qU2GTKwBBHkYCeBTvTHYWrb1TDqu4ePUVCSvklTivk2fHiIM468UVZiC3uGv1V3QdTyDjiB7rjMMPEZzkqWkJ61qZPWecN1brRny49O3x+cTJtccpPxO4f3uHx4TinaVI7NfUWi1zgs6+qT0H/AIvnZ6EkrAjMEEd4nM01tJqMozWlF4roP2YMiAIAgCAIAJymQ2ksWR91jNGn9rePcuvz4Toha1JbsOsiLrLtlQ52k+Edfns8zAt7y6vagpWtFmY/ZRSzZd5PIcNfnO2nZwjrlrKxeZy3NbGNFaC8X47vDvLI6IbDalQiriNUqDr1NMgufB6nAeIXPzE60sNhXZScpaUniy6cFwahZUhSt6S00HJRxPeTxY+JmTDeJnwYEAQBAEAQBAEAQBAEAQBAEAQDHvrGlXQ061NKiNxV1DKfQwCtukWxCwuM2t2e2c56L26eZ/cY5jyDCYPWKe00DE9iuJ25Jt6lOsOW5UNNz5q+QH3jMSipbUbKVepReNOTXU8DW77CsWtP8a0rADmaRZfvrp85zytKT3YEtRzgv6fO0utJ+hHf2hqKcnpDPu1U/AzU7GO5nfDOqsvzpp+K+T7/ALTf7X/P9Jj7D/F5fs3f9WP/AMP+b/iP7Tf7X/P9I+w/xeX7H/Vj/wDD/m/4nx/aJ20WkM/UzKsI72aZ511n+NNLvb+DPs7DFLrLqbSsQeBWiwX7zDL5zbG0pLdicNXOG/qbJKPUl74mxYfsaxa5INc06Iz16yrvsB3hae8PmPSb4wjH8URVa5q13jVm31vE3ro/sJtKWTXVapcN7q/VU/kSx+8J6NOKWws3CcJoWidXb0UpJ7qKFz8TlxPiZk84mbAEAQBAEAQBAEAQBAEAQBAEAQBAEAQBAEAQDW+kPt/97hMGdxSWJ/49f+Nv6mYR7luMXBfYo/wp/QRuPX/6MvPAvbHn+ImTUjaJkwIAgCAIAgCAIAgCAIAgCAf/2Q==" id="203" name="Shape 203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2.gstatic.com/images?q=tbn:ANd9GcT2kVBfD7asSe-_jcWrfrJIIgwpFUKRIk7PPSBpT5z11T4QwMvUqQ"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"/>
            <a:ext cx="7156114" cy="6486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type="title"/>
          </p:nvPr>
        </p:nvSpPr>
        <p:spPr>
          <a:xfrm>
            <a:off x="152400" y="274638"/>
            <a:ext cx="84582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8600" lvl="0" marL="0" marR="0" rtl="0" algn="ctr">
              <a:spcBef>
                <a:spcPts val="0"/>
              </a:spcBef>
              <a:buClr>
                <a:schemeClr val="dk1"/>
              </a:buClr>
              <a:buSzPts val="3600"/>
              <a:buFont typeface="Century Schoolbook"/>
              <a:buNone/>
            </a:pPr>
            <a:r>
              <a:rPr b="1" i="0" lang="en-US" sz="3600" u="sng" cap="small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much does the TASC cost?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0" y="1447800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656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There is NO FEE for you to take the TASC test in New York State.</a:t>
            </a:r>
          </a:p>
          <a:p>
            <a:pPr indent="-41656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1656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1656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16560" lvl="0" marL="27432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New York State Education Department is the ONLY organization that may issue New York State High School Equivalency diplomas.  </a:t>
            </a:r>
          </a:p>
          <a:p>
            <a:pPr indent="-398780" lvl="0" marL="274320" marR="0" rtl="0" algn="ctr">
              <a:spcBef>
                <a:spcPts val="600"/>
              </a:spcBef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0" lvl="0" marL="0" marR="0" rtl="0" algn="l">
              <a:spcBef>
                <a:spcPts val="0"/>
              </a:spcBef>
              <a:buClr>
                <a:srgbClr val="E65C01"/>
              </a:buClr>
              <a:buSzPts val="3000"/>
              <a:buFont typeface="Century Schoolbook"/>
              <a:buNone/>
            </a:pPr>
            <a:r>
              <a:rPr b="1" i="0" lang="en-US" sz="3000" u="sng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TASC Sample Item, Science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838200"/>
            <a:ext cx="6367729" cy="58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71450" lvl="0" marL="0" marR="0" rtl="0" algn="l">
              <a:spcBef>
                <a:spcPts val="0"/>
              </a:spcBef>
              <a:buClr>
                <a:srgbClr val="E65C01"/>
              </a:buClr>
              <a:buSzPts val="2700"/>
              <a:buFont typeface="Century Schoolbook"/>
              <a:buNone/>
            </a:pPr>
            <a:r>
              <a:rPr b="1" i="0" lang="en-US" sz="2700" u="sng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TASC Sample Item, Mathematics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13361"/>
            <a:ext cx="6978853" cy="5861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0" lvl="0" marL="0" marR="0" rtl="0" algn="l">
              <a:spcBef>
                <a:spcPts val="0"/>
              </a:spcBef>
              <a:buClr>
                <a:srgbClr val="E65C01"/>
              </a:buClr>
              <a:buSzPts val="3000"/>
              <a:buFont typeface="Century Schoolbook"/>
              <a:buNone/>
            </a:pPr>
            <a:r>
              <a:rPr b="1" i="0" lang="en-US" sz="3000" u="sng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TASC Sample Item, Social Studies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613189"/>
            <a:ext cx="6315429" cy="605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605639"/>
            <a:ext cx="1734901" cy="213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" y="984111"/>
            <a:ext cx="2064382" cy="25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0" y="1085850"/>
            <a:ext cx="1981789" cy="259051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52400" y="228600"/>
            <a:ext cx="8458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E65C01"/>
                </a:solidFill>
                <a:latin typeface="Arial"/>
                <a:ea typeface="Arial"/>
                <a:cs typeface="Arial"/>
                <a:sym typeface="Arial"/>
              </a:rPr>
              <a:t>Study Materials you can Purchase </a:t>
            </a:r>
          </a:p>
        </p:txBody>
      </p:sp>
      <p:pic>
        <p:nvPicPr>
          <p:cNvPr descr="Image result for tasc prep" id="237" name="Shape 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676650"/>
            <a:ext cx="2041654" cy="266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sc prep" id="238" name="Shape 2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6272" y="4419600"/>
            <a:ext cx="1747480" cy="2256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sc prep" id="239" name="Shape 2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46524" y="1047750"/>
            <a:ext cx="1790866" cy="2316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asc prep" id="240" name="Shape 2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29400" y="4038600"/>
            <a:ext cx="2071032" cy="2690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0" lvl="0" marL="0" marR="0" rtl="0" algn="l">
              <a:spcBef>
                <a:spcPts val="0"/>
              </a:spcBef>
              <a:buClr>
                <a:srgbClr val="E65C01"/>
              </a:buClr>
              <a:buSzPts val="3000"/>
              <a:buFont typeface="Century Schoolbook"/>
              <a:buNone/>
            </a:pPr>
            <a:r>
              <a:rPr b="1" i="0" lang="en-US" sz="3000" u="none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Scoring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228600" y="1295400"/>
            <a:ext cx="8305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Scores range from </a:t>
            </a:r>
            <a:r>
              <a:rPr b="1" i="1" lang="en-US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300-900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for each test</a:t>
            </a:r>
          </a:p>
          <a:p>
            <a:pPr indent="-284480" lvl="1" marL="64008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320"/>
              <a:buFont typeface="Noto Sans Symbols"/>
              <a:buChar char="●"/>
            </a:pPr>
            <a:r>
              <a:rPr b="1" i="1" lang="en-US" sz="2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is considered a passing score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16560" lvl="0" marL="274320" marR="0" rtl="0" algn="l">
              <a:spcBef>
                <a:spcPts val="600"/>
              </a:spcBef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descr="Image result for gauge" id="248" name="Shape 24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752725"/>
            <a:ext cx="3427628" cy="342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71450" lvl="0" marL="0" marR="0" rtl="0" algn="l">
              <a:spcBef>
                <a:spcPts val="0"/>
              </a:spcBef>
              <a:buClr>
                <a:srgbClr val="E65C01"/>
              </a:buClr>
              <a:buSzPts val="2700"/>
              <a:buFont typeface="Century Schoolbook"/>
              <a:buNone/>
            </a:pPr>
            <a:r>
              <a:rPr b="1" i="0" lang="en-US" sz="2700" u="none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if I already have scores from the GED Exam? Will my scores carry over?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28625" y="2438400"/>
            <a:ext cx="7467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candidate may use up to 4 passing GED sub-tests (score of 410 or above) taken between 2002-2013 to count towards earning a New York State High School Equivalency Diploma. 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NIAXQMBIgACEQEDEQH/xAAcAAABBQEBAQAAAAAAAAAAAAAGAAMEBQcBAgj/xABNEAABAwMCAgcDBgcLDQAAAAABAgMEAAURBiESMQcTFEFRYYFCcZEiMnKhscEVI1JiotHhFjM0Q1NjZJKTssIXJDVFVHOCg6PS0/Dx/8QAGgEAAwADAQAAAAAAAAAAAAAAAwQFAAECBv/EADMRAAEDAgMFBgUEAwAAAAAAAAEAAgMEERIhMQUTQVFxFCJhscHwIzNSgeEyQ5HRBhVC/9oADAMBAAIRAxEAPwDcaVKh/VGrbbpwNtSFLfnP/wAHhRxxOuencn847VixX5OKAdT9JsK1y1w7NBcvDzPF2pxhYS1HxzClnbPl3VU3G4Xe/gi7uiPEV/q+Ks8OP5xzYr9wwnyND8xiE7bnJs9kjT8FYQxCZSE9uezwgYHsBWAPHBJ2Arl7w0XK6YwuNgiyP0j3C/QWV6W0+4txaPxsicvq47Ku8ZG6/TxryGtbS8LmaqZhkjdqBBQUg/ScyT9VA1nan6rvvZbgkOxGADIbQopjxU+y0hI2UvuJPLetXqdNVPBs1PRUzLd5UXY9WM7x9ZyFqG/DIgsrSffgA/A10ax1RYAV6ltLFxgp3VMtOeNseKmlfccbVd0sUNlZKDnmiOpYyMslf2S8W++25q4WqSiRGdGy09x7wR3EeFT6y6DDVpXWMa42zDVquroj3GONkIdVs26kd2VEJP0vOtQzVSOQSNxBTpGFjsJXaVKlXa4VZqadJtun7jOhMdokx463G2sZ41AEgedZBpWKHWDeZUtNwuc8cciXni/4B4AbDHl3bCjbpKudy6+32K2uqionJcclSkHC0so4QUoPcpRUBnmBVDEisQ47ceK0hppsYShAwAK2Fi8T+sUylhhRS7IcSyhQ5p4jgqHmBlXpVpddOtT0W6OiQuNDhZ4WWkjKvk8Kd+7Az3Hn5VUSHFN3qxowcOTFA/2TlWmqb3ItJt7ENhtx+e+WULdUeFvAzkgbn3ZFT6vE6RrGp2mwtYXOVpbrfEtkVMWCylllPcNyT3knmSfE71KFA64t6lrKp2opQz/Fwm0sJH2n66bYulztF9tsBFzXc2pj3AqNISC62jBJcCkgfJGO8fsC+ikAxEoraphNgEe0q53UHTrpfZV9ntWyZHix7e6lnqno3WdcShKiVHII+dtil4onSmzUeSRsYuUTXiJ221yo4JStbZ4FDmlXNJHmDg1L6PNXo1RaGu1I6i6tNIVJYO3ECNnE+KFc/LlQdP1Df4MJ+UuFbX0stlaktuuJKgBk42NUlmXKOmLbd7YQxc4bBXHXzBAJy2od6VAYx7jzFUqWF8QIcp9TIyQgtW9UqrdN3dq/WKDdWEFCJbKXOA80k8x6HIqyptLIN6Wraidoa4vgqbkwUGVHdQcKbUnng92RketAt4nOR7XFbiPDtc5bUWM4rf5bmBxeeASa2eXGZmRnY0lpDrDqShxtYylaSMEEeFZdrTo6hWuCxerA3OcftMhuS1C68uICEqClhCTvnAzjPdWG9slsartr0PbLZdo1zZeluvMtlJ690rDiyMcZzyO58t6e1edPOx2o2oZjMVZJWwvrurdQe8pPMfZT4kolXizzosjjhSYj6EEK2Uo9WtO30ULqXd7Wi5sBkyX44JHGqOQla096OLGQD5VFLnYwXlVQ0YSGhB83SdkjabS7Z4Mq8PuK4mHG5agp4nAypxOBwgD/ANJok0xYIdnhtLbgMR5y2x2haFFauLvHGrJI9auWWkMtIaaSENtpCUJSMBIAwBXokJBJOAOZrl8z3DDddNiaDey7juAoXn2azX+Ou8x4XbZK2yEpD62Q6pORwqwcBQxw7jbFFHkaDdKOrhaw1NZz+89aiayM/wAoMrx6kfXWo72LhqFklrgHQqMzpvTcyyP3Fdqn2xTTTnXoU662tPCPlDnhQ8+RqiixRdLPZtN224PMXbDHE0wpSVJSQCsqxtgJUTv4Dv2o61uo/uZlMJ5ylNxh7nFpQfqJproyS1+7TU3U8BSiPEQojmlWF7fV9lUqRxc0uKRqWhrgAtJgxGIERiJEbDbDDYbbQkYCUgYAp+lSptKpVwiu0qxYgLW1hjWllOorYHI/YpIkyY7SsNOoJ4XFlPIKCVKVkYz35qelQUAUkFJGQR3iimSw3JYcYfQFtOoKFoUNlJIwQfSs5shcs1we0vcFHrYo4oDij/CIvs48VJ+afcDSFbFcYwnKSWxwlX1UetYki4aXuUKEcyn2SlpGd1kblI94BFXS1FKFKCSopSSEjmryFCekbVMmyE6m1AsqnyGz2aNuEQ2ldwH5RHM0jGLd++ideb93mre0Xy3TLU1JbmshKGwHescCVNqA3CgeRHnVLp9+NdtaXG8wl5h9lREZdOAJCkqyso71AbDNN3S96PW71l7htJnpOCxIhcTwUO4bb+RGRVjJgR9WafaPZ5NsKF9ZCWpAQ6wpPzVBI5e7w8KLYNuSCLoVy6wBvZd1TGj3a46eskpsOsTrhxPNEn5TbaFKVy358NaFaLTbrNDTDtUNmLHSchtpOBnxPifM0D6RhSJ+su0zXUyDZIQjF9KOELkO7rIHcQgJz9KtGFUKZmGIBI1DsUhSpUqVMIKVKlTMuSzDjOyZTqWmGUFbjizgISBkk+lYsTtA3S4xBOnEynXVsXVh0fgt1k/jevPJI8QR84csZPdVXc+mS0IQBZoMyateyHXGy017ySCcenwrNbxer5dNSM32dIalFjiDUMAobbSQQQnc778zvyrjexBwa82BS81Q2MGx73BG1k1xwJTE1Wx+DpQ2EnGY7vnxDZJ8jtRk042+2HGVpcQoZC0EKB9RWfQZ8W6sKKMHIw4y4ndHvH38qYbskaK/2i2FUN0ey0T1Z96OXwxTM+wGyDeUzrhJUv8AlGA7urZY8wtJIGeIj1xVNO1JAbmtWyDKjSLtIX1TEYOjZZ71n2QOZ79tgTgUBXS7oXc2bXcLa2/KcwESUzXksJUrOOJokjO2yc70+1YbRbLcoBlDQaTxmUcBxKhvxhXcQdxjlSlNsWSQux5YVQrNvwQBmDPFy5LatPWhuy21EVCy64VKcfeVzddUcqV5ZPd3DA7qtKB+jvX9t1NaozT82Oi7JHVusKUEqcI9tIPMEb4HLcd1G+aLa2SLqu0qVKsWLhOKxXpa1Sq9XFem7c6Rb4qwZ7iT+/ODcNDyHf5+6tB6RtSHTWmHpLBzNfUI8NPi6oHB9ACfSsEisiOyEcRUrcqWo5KlHmSfOlaqbdty1KTrajdMsNSnUgJSAkAAbACmW3+KY7HV85KQseYP7c09UB0EXxlQ72FA+4H9tTGAOvfko0YDr35Lxee0M9TNgurZfaVw8aFY2P3Zoptd1vIblNzorUp6K4EOJjq4XCMAhWDsQfIiqV5tLzK2ljKVjBFd006WZ0OSw098kmFPWteeJR+YRk+OPjVfZNY6N7YybAm386LUjWy09nNBLfeuvMdSE4/K7NKFtucJ1ybdVJeW4yscTCicIA+hgb5rzfmJ0ycbVdrshEduN1vG00UpUrOBx8/DPMeVXt9uFzhXOC3CtyJDLxCVO8JJTv4jltQ5MmiY/dX0vSmlS1iIwkI/FuITtnOPpHnVXaT91E5ocb3A981qlc6TDIGgZdc72y1tYeSo4sFppMN15HyHxwqWk4KFZ+SoGtT6P+kObaJ7Fk1RJVIgPENxbg585o9yXD3jlvzHu5A8uMl2CqOkYAThGO4jl9leEJRcrYlLwyHEbjwV/wDa882pI73BUGVjgcfC+fovqkHNdoB6HtRPXjTJhT18U+1rEdxROStGPkL9Rt6UfCqQN81WBBzCxHpiuKp2sItuByxbo3WqTn+Nc/UkD40G1YaqeMrXGo31bq7Z1WfJCEpH2VX1Hq3XlKg1zsUx8F0DNQmlJfujy0bhlsNk/nE5P2Cpg86im3sjJZUthROT1SsD4cqFGWi90GItF78VLxVQ1GlJuq32HlIj9tjpW3n55OD9WKlOuvQWlOyF9eynmoDCh6cjUPTKPwrrJt1JJZQovH3JGB9eKe2fC50wtpl5hHhaY2PfwAWpqTxJIzzrN2mloRb0ttyktx1usv8AWLy2Hhn5ozt7XhzrSaArwDEvN0ZXKW0yermNMpAIcOwVnbPceVej29EXQteOHqo+yHm72D3w9V6qFAHVOymPyXeNI8lDP25qbtUTZF2H86wfik/trxzMwQqLMw4e8kZdFk78Ha8ZayQ1c46mFDu40jjSfgFD1rdxyFfNdokdjvdrlggFia0vJOMDiAV9RNfSg5VTpH4ouis0MmOEX4L5qvwKNZalaPMXBavjUWjnpls8G33ONd4BSLlPJQ/F5B5KR++Z7iPkp88igKO8l5HEEqSobKQoYKTSdXGQ8uU+uiIlLuBTlIUqQpRIKHdAh1huO46GUvupQVkZCRnOT8KL9DadZvLV0uinXYchUtTLL8NQCShIT7O6VDNB7klbElyehRT2JPC0eq40qeV7J8Nu/wA627T9qasdmiW5kDhYbAUrGOJXNSvU5psPdCwFpsff4XotlUzZAQ8XFvP8WQk4mVbp4t1zKFOLSVx5DY4UPpHPb2VDIyPUeQhr2W9bLjElRm0K7RFdYWlQyFJ2/XRr0kviTZbZItjrTshNxCmFpWMHhSvjGR3bEGh28ldw/BEq3uoQpQcWhbiSRgt5IwPdV9laanZ7xN+pv9qVW7Pjoa9sjB8NwPTRUFvcLtvjLVuVNjPvrxM+RMhL/PUj4pP6qVqB/BsfPPg3rly2THX4Po+s4++vOfukdUMD45HVPTUccN9I5ltQHwr6giuiRFZeHJxAX8RmvmRQykjxGK+j9Nudbp62OflRGj+iKaoDk4J7ZhycFifSbLVM6Qp6SVcMGOzHSCdhkdYcf1h8KGXmW3h8ofKHJSTgj1q31iSrXmoidz2pI9A2mqyl6lx3xslKx535IUXqZbZ/FSEuJHc8nJ+IrvHMAJ6lk4Gfnn9VSaXvFBx31CBvb6gKinxnm9MMyZUjKZDvWNsJRjK1e0o9+w2oq07KavkVEu+3VUqUhIb6h14oShI5ZTkcRPPNC1ztyn23kszCG46UcEdx0krUTjCQTtgEUbdkYUwhl5lpxKUhOFJBBwKoMr2UlnuaHXvlyV6VjauHDA4s00UaZDgQ73bFQFoS2rrElhtzKAeHOQnkDsaqI01taY9rWwuSuJJkpS0lWDwhJ4TnI23+qp8uBChSbe/GiMsr7WhJUhOMhQUMfXVdFgsr1M444HRmW4g9VkEgtg743xz+NY6ubO+SRjbBzdOi6kpd1s4Ne4uLCTfjmF5tX+jI22PxYpu8HELi/JdbP6QqTEQlphLaM8CcpTnngGo16bU7b1tNDLi1oSkeZUAKTb8/7qIzOp+6nKISRlQA8Sa+gtCOF3RViWTuqAyf0BXz/aOi/Uj0gvXFERkJyOCQ91nF/Vz9tbx0bOB7QNgUkjaC2nbxSMH7Kfpo2sJAN1Yp6N1Ne/FCfSvpCxCBIvXZnUXKVJYbLjb6k8RKgknhzj5ufhWdp09CScoclJ9z6q1LpjcxAsTOfn3ML9EtOfroEpDaUz2PAabZJtrGu1Cq/wACMj5sqYP+YD9orybGPZuEse8Nn/DVtSqZ2iTmsNPEf+R/CHm9LNpubM1yY46ULCilaBvjlyohpVwkAZOw8a1JM+YjEdEUNDRYKBeThqIf6ax/fqGiF2u4XEokOsONSwpC28cy2kb5G43r1dJKZES2OpGEPT2uDPeOI4PqBmpVuH+fXVXjKA/6aKaYXRxEjXPzCKQHQEHn6KKzYVNNJbTcHQlIwPxac16ZspF4sw7W+8lU9oOJc4eEgHi5ADvFXFRp3aR2QwloRJ7YwGlLBKQouADI8N61BUSPlAJ18EqIImnFhC0K6amtFoucSBcJiGZErdsK5AZwCo9wJyN6ldCjjzvR3b1SEkfjHur25p6xXLyzmpWm9F9mkzLlqRyNc7nLQGlEM4aaaG/VpSc7Z3JPPai1lptlpLTKEttoGEoQMBI8AKu08AiHiizTGQrN+mReH9No8ZTyvg0f10G0VdNDuLrpdvxdfV+hj76FakbW+aOnqVyzRKlSpVLXaVV+oXjHssxxJwrqylOPE7ffVhVbf0dbBba/lJDSf0xRqcAytvzWjood6b6huxx0jATNZGPcMVYW8DtNyUO+Uf7qR91Q9QHNxsqPGalXwqbbNzMV4yl/VimJD8AHn/aMPk/f0U2m3BmRBA5mfFA/tkU5TkJntF5s7Heu4sH+qvj/AMNBpPns6hBdot6pUqVerQFj/TSrOqtJozyTJOPRNUJ51onTDb4j2jJVxeCkS7cOtiPNnCkLOE49xzuKyDqrilILdzc4sDIdaQoA+gFR9pQ4ntdeyYgifJfCFd0qpUO3lB3fguD85pSSfgafRLuH8YxFP0XFD7qmGnPAhG7PN9Ks6r7oeKRbWh7UoH0SlR+4UjNlAbRGj7nz/wBtU11lXVU6LJbh8DcfiJKSHdyMZwMHlRIIHF/DjxHJcuhkA/SrC8J47zZB/PqV8BmpNlPEzKP9Le/vVWxpKpt5tilSmXgC4oJQ0UFPycHOSfhTNjfuC47y47kVLS5DisONqUd1eShR3wnc4SdLeZRBG8xhoGdz5BFFWGkme066sTWMhtb0hXkEtKSP0lpoaMi5p/2JflwrT95q30HfkWjWPb7/AB+zxjEVHRIbV1iGlFQJKtsgHAGcYFaoobTBxIyQpIZWtzat8pU2y+1IaQ8w4lxpYylaDlKh4ginK9ClEG9L7Sneju78GTwIQsgd4C0k1kSSFJC0/NIyDX0RMiszYj0WU2l1h5BbcbUNlJIwQfSgH/I/YkI4I1xvDAHzeCSDwjwHEk0pVUxnAsbWTdJUiAm4vdZtSo+k9EzqAewajfJ7hLjIX9aeE1SSujvV0VSuqRa5qM/JLb6m1EeYUnA+Jqc7Z8w0zVFu0ITrkhylU1/T2qI2eu0xcD5sqbcz8FV2Np/UsogNaauKPN7q2wPiqhdkm+lG7XB9SoerS3dpdxOAmLCJVgbqUc/cPsrxptrq7JGzuVgrPqT+yvF4tioN/usK+yuxvpZbT2Zp4EO5TxDfv58qP9KdFU+Rp2E7cr1Jgylt8RjIjtqDSfZByM5xjPntTnZnvYWXzy8kn2pkbw+2Wfn+ELUs0cOdE9wT/B9SpV/voI/wqFNjorvXI36B7+wr/wDJQf8AXy+CMNoQ+KCYOoLloyWi52pxZglwdsgk5bcSTuoD2VeY8vOvo5CgtCVJ5KGRWaw+iKG442q+3aTObSQoxmkBlpR/O5qI9RWlgYFVYGPYwNeblSah7HyXYLBdpUqVGQVzvpUqVYsSrlKlW1pMLgQnJIlORI6pCeTqmklY9cZqQOZpUq0trtcpUqxYuilSpVixf//Z" id="256" name="Shape 256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gHBgkIBwgKCgkLDRYPDQwMDRsUFRAWIB0iIiAdHx8kKDQsJCYxJx8fLT0tMTU3Ojo6Iys/RD84QzQ5OjcBCgoKDQwNGg8PGjclHyU3Nzc3Nzc3Nzc3Nzc3Nzc3Nzc3Nzc3Nzc3Nzc3Nzc3Nzc3Nzc3Nzc3Nzc3Nzc3Nzc3N//AABEIANIAXQMBIgACEQEDEQH/xAAcAAABBQEBAQAAAAAAAAAAAAAGAAMEBQcBAgj/xABNEAABAwMCAgcDBgcLDQAAAAABAgMEAAURBiESMQcTFEFRYYFCcZEiMnKhscEVI1JiotHhFjM0Q1NjZJKTssIXJDVFVHOCg6PS0/Dx/8QAGgEAAwADAQAAAAAAAAAAAAAAAwQFAAECBv/EADMRAAEDAgMFBgUEAwAAAAAAAAEAAgMEERIhMQUTQVFxFCJhscHwIzNSgeEyQ5HRBhVC/9oADAMBAAIRAxEAPwDcaVKh/VGrbbpwNtSFLfnP/wAHhRxxOuencn847VixX5OKAdT9JsK1y1w7NBcvDzPF2pxhYS1HxzClnbPl3VU3G4Xe/gi7uiPEV/q+Ks8OP5xzYr9wwnyND8xiE7bnJs9kjT8FYQxCZSE9uezwgYHsBWAPHBJ2Arl7w0XK6YwuNgiyP0j3C/QWV6W0+4txaPxsicvq47Ku8ZG6/TxryGtbS8LmaqZhkjdqBBQUg/ScyT9VA1nan6rvvZbgkOxGADIbQopjxU+y0hI2UvuJPLetXqdNVPBs1PRUzLd5UXY9WM7x9ZyFqG/DIgsrSffgA/A10ax1RYAV6ltLFxgp3VMtOeNseKmlfccbVd0sUNlZKDnmiOpYyMslf2S8W++25q4WqSiRGdGy09x7wR3EeFT6y6DDVpXWMa42zDVquroj3GONkIdVs26kd2VEJP0vOtQzVSOQSNxBTpGFjsJXaVKlXa4VZqadJtun7jOhMdokx463G2sZ41AEgedZBpWKHWDeZUtNwuc8cciXni/4B4AbDHl3bCjbpKudy6+32K2uqionJcclSkHC0so4QUoPcpRUBnmBVDEisQ47ceK0hppsYShAwAK2Fi8T+sUylhhRS7IcSyhQ5p4jgqHmBlXpVpddOtT0W6OiQuNDhZ4WWkjKvk8Kd+7Az3Hn5VUSHFN3qxowcOTFA/2TlWmqb3ItJt7ENhtx+e+WULdUeFvAzkgbn3ZFT6vE6RrGp2mwtYXOVpbrfEtkVMWCylllPcNyT3knmSfE71KFA64t6lrKp2opQz/Fwm0sJH2n66bYulztF9tsBFzXc2pj3AqNISC62jBJcCkgfJGO8fsC+ikAxEoraphNgEe0q53UHTrpfZV9ntWyZHix7e6lnqno3WdcShKiVHII+dtil4onSmzUeSRsYuUTXiJ221yo4JStbZ4FDmlXNJHmDg1L6PNXo1RaGu1I6i6tNIVJYO3ECNnE+KFc/LlQdP1Df4MJ+UuFbX0stlaktuuJKgBk42NUlmXKOmLbd7YQxc4bBXHXzBAJy2od6VAYx7jzFUqWF8QIcp9TIyQgtW9UqrdN3dq/WKDdWEFCJbKXOA80k8x6HIqyptLIN6Wraidoa4vgqbkwUGVHdQcKbUnng92RketAt4nOR7XFbiPDtc5bUWM4rf5bmBxeeASa2eXGZmRnY0lpDrDqShxtYylaSMEEeFZdrTo6hWuCxerA3OcftMhuS1C68uICEqClhCTvnAzjPdWG9slsartr0PbLZdo1zZeluvMtlJ690rDiyMcZzyO58t6e1edPOx2o2oZjMVZJWwvrurdQe8pPMfZT4kolXizzosjjhSYj6EEK2Uo9WtO30ULqXd7Wi5sBkyX44JHGqOQla096OLGQD5VFLnYwXlVQ0YSGhB83SdkjabS7Z4Mq8PuK4mHG5agp4nAypxOBwgD/ANJok0xYIdnhtLbgMR5y2x2haFFauLvHGrJI9auWWkMtIaaSENtpCUJSMBIAwBXokJBJOAOZrl8z3DDddNiaDey7juAoXn2azX+Ou8x4XbZK2yEpD62Q6pORwqwcBQxw7jbFFHkaDdKOrhaw1NZz+89aiayM/wAoMrx6kfXWo72LhqFklrgHQqMzpvTcyyP3Fdqn2xTTTnXoU662tPCPlDnhQ8+RqiixRdLPZtN224PMXbDHE0wpSVJSQCsqxtgJUTv4Dv2o61uo/uZlMJ5ylNxh7nFpQfqJproyS1+7TU3U8BSiPEQojmlWF7fV9lUqRxc0uKRqWhrgAtJgxGIERiJEbDbDDYbbQkYCUgYAp+lSptKpVwiu0qxYgLW1hjWllOorYHI/YpIkyY7SsNOoJ4XFlPIKCVKVkYz35qelQUAUkFJGQR3iimSw3JYcYfQFtOoKFoUNlJIwQfSs5shcs1we0vcFHrYo4oDij/CIvs48VJ+afcDSFbFcYwnKSWxwlX1UetYki4aXuUKEcyn2SlpGd1kblI94BFXS1FKFKCSopSSEjmryFCekbVMmyE6m1AsqnyGz2aNuEQ2ldwH5RHM0jGLd++ideb93mre0Xy3TLU1JbmshKGwHescCVNqA3CgeRHnVLp9+NdtaXG8wl5h9lREZdOAJCkqyso71AbDNN3S96PW71l7htJnpOCxIhcTwUO4bb+RGRVjJgR9WafaPZ5NsKF9ZCWpAQ6wpPzVBI5e7w8KLYNuSCLoVy6wBvZd1TGj3a46eskpsOsTrhxPNEn5TbaFKVy358NaFaLTbrNDTDtUNmLHSchtpOBnxPifM0D6RhSJ+su0zXUyDZIQjF9KOELkO7rIHcQgJz9KtGFUKZmGIBI1DsUhSpUqVMIKVKlTMuSzDjOyZTqWmGUFbjizgISBkk+lYsTtA3S4xBOnEynXVsXVh0fgt1k/jevPJI8QR84csZPdVXc+mS0IQBZoMyateyHXGy017ySCcenwrNbxer5dNSM32dIalFjiDUMAobbSQQQnc778zvyrjexBwa82BS81Q2MGx73BG1k1xwJTE1Wx+DpQ2EnGY7vnxDZJ8jtRk042+2HGVpcQoZC0EKB9RWfQZ8W6sKKMHIw4y4ndHvH38qYbskaK/2i2FUN0ey0T1Z96OXwxTM+wGyDeUzrhJUv8AlGA7urZY8wtJIGeIj1xVNO1JAbmtWyDKjSLtIX1TEYOjZZ71n2QOZ79tgTgUBXS7oXc2bXcLa2/KcwESUzXksJUrOOJokjO2yc70+1YbRbLcoBlDQaTxmUcBxKhvxhXcQdxjlSlNsWSQux5YVQrNvwQBmDPFy5LatPWhuy21EVCy64VKcfeVzddUcqV5ZPd3DA7qtKB+jvX9t1NaozT82Oi7JHVusKUEqcI9tIPMEb4HLcd1G+aLa2SLqu0qVKsWLhOKxXpa1Sq9XFem7c6Rb4qwZ7iT+/ODcNDyHf5+6tB6RtSHTWmHpLBzNfUI8NPi6oHB9ACfSsEisiOyEcRUrcqWo5KlHmSfOlaqbdty1KTrajdMsNSnUgJSAkAAbACmW3+KY7HV85KQseYP7c09UB0EXxlQ72FA+4H9tTGAOvfko0YDr35Lxee0M9TNgurZfaVw8aFY2P3Zoptd1vIblNzorUp6K4EOJjq4XCMAhWDsQfIiqV5tLzK2ljKVjBFd006WZ0OSw098kmFPWteeJR+YRk+OPjVfZNY6N7YybAm386LUjWy09nNBLfeuvMdSE4/K7NKFtucJ1ybdVJeW4yscTCicIA+hgb5rzfmJ0ycbVdrshEduN1vG00UpUrOBx8/DPMeVXt9uFzhXOC3CtyJDLxCVO8JJTv4jltQ5MmiY/dX0vSmlS1iIwkI/FuITtnOPpHnVXaT91E5ocb3A981qlc6TDIGgZdc72y1tYeSo4sFppMN15HyHxwqWk4KFZ+SoGtT6P+kObaJ7Fk1RJVIgPENxbg585o9yXD3jlvzHu5A8uMl2CqOkYAThGO4jl9leEJRcrYlLwyHEbjwV/wDa882pI73BUGVjgcfC+fovqkHNdoB6HtRPXjTJhT18U+1rEdxROStGPkL9Rt6UfCqQN81WBBzCxHpiuKp2sItuByxbo3WqTn+Nc/UkD40G1YaqeMrXGo31bq7Z1WfJCEpH2VX1Hq3XlKg1zsUx8F0DNQmlJfujy0bhlsNk/nE5P2Cpg86im3sjJZUthROT1SsD4cqFGWi90GItF78VLxVQ1GlJuq32HlIj9tjpW3n55OD9WKlOuvQWlOyF9eynmoDCh6cjUPTKPwrrJt1JJZQovH3JGB9eKe2fC50wtpl5hHhaY2PfwAWpqTxJIzzrN2mloRb0ttyktx1usv8AWLy2Hhn5ozt7XhzrSaArwDEvN0ZXKW0yermNMpAIcOwVnbPceVej29EXQteOHqo+yHm72D3w9V6qFAHVOymPyXeNI8lDP25qbtUTZF2H86wfik/trxzMwQqLMw4e8kZdFk78Ha8ZayQ1c46mFDu40jjSfgFD1rdxyFfNdokdjvdrlggFia0vJOMDiAV9RNfSg5VTpH4ouis0MmOEX4L5qvwKNZalaPMXBavjUWjnpls8G33ONd4BSLlPJQ/F5B5KR++Z7iPkp88igKO8l5HEEqSobKQoYKTSdXGQ8uU+uiIlLuBTlIUqQpRIKHdAh1huO46GUvupQVkZCRnOT8KL9DadZvLV0uinXYchUtTLL8NQCShIT7O6VDNB7klbElyehRT2JPC0eq40qeV7J8Nu/wA627T9qasdmiW5kDhYbAUrGOJXNSvU5psPdCwFpsff4XotlUzZAQ8XFvP8WQk4mVbp4t1zKFOLSVx5DY4UPpHPb2VDIyPUeQhr2W9bLjElRm0K7RFdYWlQyFJ2/XRr0kviTZbZItjrTshNxCmFpWMHhSvjGR3bEGh28ldw/BEq3uoQpQcWhbiSRgt5IwPdV9laanZ7xN+pv9qVW7Pjoa9sjB8NwPTRUFvcLtvjLVuVNjPvrxM+RMhL/PUj4pP6qVqB/BsfPPg3rly2THX4Po+s4++vOfukdUMD45HVPTUccN9I5ltQHwr6giuiRFZeHJxAX8RmvmRQykjxGK+j9Nudbp62OflRGj+iKaoDk4J7ZhycFifSbLVM6Qp6SVcMGOzHSCdhkdYcf1h8KGXmW3h8ofKHJSTgj1q31iSrXmoidz2pI9A2mqyl6lx3xslKx535IUXqZbZ/FSEuJHc8nJ+IrvHMAJ6lk4Gfnn9VSaXvFBx31CBvb6gKinxnm9MMyZUjKZDvWNsJRjK1e0o9+w2oq07KavkVEu+3VUqUhIb6h14oShI5ZTkcRPPNC1ztyn23kszCG46UcEdx0krUTjCQTtgEUbdkYUwhl5lpxKUhOFJBBwKoMr2UlnuaHXvlyV6VjauHDA4s00UaZDgQ73bFQFoS2rrElhtzKAeHOQnkDsaqI01taY9rWwuSuJJkpS0lWDwhJ4TnI23+qp8uBChSbe/GiMsr7WhJUhOMhQUMfXVdFgsr1M444HRmW4g9VkEgtg743xz+NY6ubO+SRjbBzdOi6kpd1s4Ne4uLCTfjmF5tX+jI22PxYpu8HELi/JdbP6QqTEQlphLaM8CcpTnngGo16bU7b1tNDLi1oSkeZUAKTb8/7qIzOp+6nKISRlQA8Sa+gtCOF3RViWTuqAyf0BXz/aOi/Uj0gvXFERkJyOCQ91nF/Vz9tbx0bOB7QNgUkjaC2nbxSMH7Kfpo2sJAN1Yp6N1Ne/FCfSvpCxCBIvXZnUXKVJYbLjb6k8RKgknhzj5ufhWdp09CScoclJ9z6q1LpjcxAsTOfn3ML9EtOfroEpDaUz2PAabZJtrGu1Cq/wACMj5sqYP+YD9orybGPZuEse8Nn/DVtSqZ2iTmsNPEf+R/CHm9LNpubM1yY46ULCilaBvjlyohpVwkAZOw8a1JM+YjEdEUNDRYKBeThqIf6ax/fqGiF2u4XEokOsONSwpC28cy2kb5G43r1dJKZES2OpGEPT2uDPeOI4PqBmpVuH+fXVXjKA/6aKaYXRxEjXPzCKQHQEHn6KKzYVNNJbTcHQlIwPxac16ZspF4sw7W+8lU9oOJc4eEgHi5ADvFXFRp3aR2QwloRJ7YwGlLBKQouADI8N61BUSPlAJ18EqIImnFhC0K6amtFoucSBcJiGZErdsK5AZwCo9wJyN6ldCjjzvR3b1SEkfjHur25p6xXLyzmpWm9F9mkzLlqRyNc7nLQGlEM4aaaG/VpSc7Z3JPPai1lptlpLTKEttoGEoQMBI8AKu08AiHiizTGQrN+mReH9No8ZTyvg0f10G0VdNDuLrpdvxdfV+hj76FakbW+aOnqVyzRKlSpVLXaVV+oXjHssxxJwrqylOPE7ffVhVbf0dbBba/lJDSf0xRqcAytvzWjood6b6huxx0jATNZGPcMVYW8DtNyUO+Uf7qR91Q9QHNxsqPGalXwqbbNzMV4yl/VimJD8AHn/aMPk/f0U2m3BmRBA5mfFA/tkU5TkJntF5s7Heu4sH+qvj/AMNBpPns6hBdot6pUqVerQFj/TSrOqtJozyTJOPRNUJ51onTDb4j2jJVxeCkS7cOtiPNnCkLOE49xzuKyDqrilILdzc4sDIdaQoA+gFR9pQ4ntdeyYgifJfCFd0qpUO3lB3fguD85pSSfgafRLuH8YxFP0XFD7qmGnPAhG7PN9Ks6r7oeKRbWh7UoH0SlR+4UjNlAbRGj7nz/wBtU11lXVU6LJbh8DcfiJKSHdyMZwMHlRIIHF/DjxHJcuhkA/SrC8J47zZB/PqV8BmpNlPEzKP9Le/vVWxpKpt5tilSmXgC4oJQ0UFPycHOSfhTNjfuC47y47kVLS5DisONqUd1eShR3wnc4SdLeZRBG8xhoGdz5BFFWGkme066sTWMhtb0hXkEtKSP0lpoaMi5p/2JflwrT95q30HfkWjWPb7/AB+zxjEVHRIbV1iGlFQJKtsgHAGcYFaoobTBxIyQpIZWtzat8pU2y+1IaQ8w4lxpYylaDlKh4ginK9ClEG9L7Sneju78GTwIQsgd4C0k1kSSFJC0/NIyDX0RMiszYj0WU2l1h5BbcbUNlJIwQfSgH/I/YkI4I1xvDAHzeCSDwjwHEk0pVUxnAsbWTdJUiAm4vdZtSo+k9EzqAewajfJ7hLjIX9aeE1SSujvV0VSuqRa5qM/JLb6m1EeYUnA+Jqc7Z8w0zVFu0ITrkhylU1/T2qI2eu0xcD5sqbcz8FV2Np/UsogNaauKPN7q2wPiqhdkm+lG7XB9SoerS3dpdxOAmLCJVgbqUc/cPsrxptrq7JGzuVgrPqT+yvF4tioN/usK+yuxvpZbT2Zp4EO5TxDfv58qP9KdFU+Rp2E7cr1Jgylt8RjIjtqDSfZByM5xjPntTnZnvYWXzy8kn2pkbw+2Wfn+ELUs0cOdE9wT/B9SpV/voI/wqFNjorvXI36B7+wr/wDJQf8AXy+CMNoQ+KCYOoLloyWi52pxZglwdsgk5bcSTuoD2VeY8vOvo5CgtCVJ5KGRWaw+iKG442q+3aTObSQoxmkBlpR/O5qI9RWlgYFVYGPYwNeblSah7HyXYLBdpUqVGQVzvpUqVYsSrlKlW1pMLgQnJIlORI6pCeTqmklY9cZqQOZpUq0trtcpUqxYuilSpVixf//Z" id="257" name="Shape 257"/>
          <p:cNvSpPr/>
          <p:nvPr/>
        </p:nvSpPr>
        <p:spPr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titled.png"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4857750"/>
            <a:ext cx="885604" cy="19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71450" lvl="0" marL="0" marR="0" rtl="0" algn="l">
              <a:spcBef>
                <a:spcPts val="0"/>
              </a:spcBef>
              <a:buClr>
                <a:srgbClr val="E65C01"/>
              </a:buClr>
              <a:buSzPts val="2700"/>
              <a:buFont typeface="Century Schoolbook"/>
              <a:buNone/>
            </a:pPr>
            <a:r>
              <a:rPr b="1" i="0" lang="en-US" sz="2700" u="none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If I fail only one section, Do I have to take the whole test over again??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81000" y="1828800"/>
            <a:ext cx="74676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 , You are required to retake those specific subtests on which you did not pass.  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free Re-test per year (3 times per year total)</a:t>
            </a:r>
          </a:p>
          <a:p>
            <a:pPr indent="-39116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4480" lvl="1" marL="64008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Only the highest scores achieved will be kept and included on your transcript. </a:t>
            </a:r>
          </a:p>
          <a:p>
            <a:pPr indent="-391160" lvl="1" marL="640080" marR="0" rtl="0" algn="l">
              <a:lnSpc>
                <a:spcPct val="90000"/>
              </a:lnSpc>
              <a:spcBef>
                <a:spcPts val="420"/>
              </a:spcBef>
              <a:buClr>
                <a:schemeClr val="accent1"/>
              </a:buClr>
              <a:buSzPts val="1680"/>
              <a:buFont typeface="Noto Sans Symbols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  <p:pic>
        <p:nvPicPr>
          <p:cNvPr descr="Image result for calendar"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2434499" cy="243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571500" y="4572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05740" lvl="0" marL="0" marR="0" rtl="0" algn="l">
              <a:spcBef>
                <a:spcPts val="0"/>
              </a:spcBef>
              <a:buClr>
                <a:srgbClr val="E65C01"/>
              </a:buClr>
              <a:buSzPts val="3240"/>
              <a:buFont typeface="Century Schoolbook"/>
              <a:buNone/>
            </a:pPr>
            <a:r>
              <a:rPr b="1" i="0" lang="en-US" sz="3240" u="none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 I get into college with a High School Equivalency Diploma?         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152400" y="1600201"/>
            <a:ext cx="8458200" cy="266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1097" lvl="0" marL="27432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84"/>
              <a:buFont typeface="Noto Sans Symbols"/>
              <a:buNone/>
            </a:pPr>
            <a:r>
              <a:rPr b="1" i="0" lang="en-US" sz="3977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Yes!!!</a:t>
            </a:r>
          </a:p>
          <a:p>
            <a:pPr indent="-405892" lvl="0" marL="27432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t/>
            </a:r>
            <a:endParaRPr b="1" i="0" sz="296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05892" lvl="0" marL="27432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2"/>
              <a:buFont typeface="Noto Sans Symbols"/>
              <a:buNone/>
            </a:pPr>
            <a:r>
              <a:rPr b="1" i="0" lang="en-US" sz="296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Over 90% of colleges and universities accept High School Equivalency graduates who meet their </a:t>
            </a:r>
          </a:p>
          <a:p>
            <a:pPr indent="-405892" lvl="0" marL="274320" marR="0" rtl="0"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ts val="2072"/>
              <a:buFont typeface="Noto Sans Symbols"/>
              <a:buNone/>
            </a:pPr>
            <a:r>
              <a:rPr b="1" i="0" lang="en-US" sz="296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other qualifications for admission.</a:t>
            </a:r>
          </a:p>
        </p:txBody>
      </p:sp>
      <p:pic>
        <p:nvPicPr>
          <p:cNvPr descr="https://encrypted-tbn3.gstatic.com/images?q=tbn:ANd9GcQDshuHznTPMQJA2PTzANNhZkYYsxsKcJDtCzIWT2TTC0bz_hH_"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4175406"/>
            <a:ext cx="3578923" cy="268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1752600" y="0"/>
            <a:ext cx="7391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54000" lvl="0" marL="0" marR="0" rtl="0" algn="ctr">
              <a:spcBef>
                <a:spcPts val="0"/>
              </a:spcBef>
              <a:buClr>
                <a:srgbClr val="0070C0"/>
              </a:buClr>
              <a:buSzPts val="4000"/>
              <a:buFont typeface="Arial"/>
              <a:buNone/>
            </a:pPr>
            <a:r>
              <a:rPr b="1" i="0" lang="en-US" sz="4000" u="none" cap="small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NYS has a new, subsidized test leading to a NYS High School Equivalency Diploma </a:t>
            </a:r>
            <a:br>
              <a:rPr b="1" i="0" lang="en-US" sz="4000" u="none" cap="small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grpSp>
        <p:nvGrpSpPr>
          <p:cNvPr id="148" name="Shape 148"/>
          <p:cNvGrpSpPr/>
          <p:nvPr/>
        </p:nvGrpSpPr>
        <p:grpSpPr>
          <a:xfrm>
            <a:off x="0" y="2919424"/>
            <a:ext cx="9136039" cy="3642706"/>
            <a:chOff x="0" y="176224"/>
            <a:chExt cx="9136039" cy="3642706"/>
          </a:xfrm>
        </p:grpSpPr>
        <p:sp>
          <p:nvSpPr>
            <p:cNvPr id="149" name="Shape 149"/>
            <p:cNvSpPr/>
            <p:nvPr/>
          </p:nvSpPr>
          <p:spPr>
            <a:xfrm>
              <a:off x="0" y="176224"/>
              <a:ext cx="9136039" cy="254241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38100">
              <a:solidFill>
                <a:srgbClr val="92D05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124110" y="300334"/>
              <a:ext cx="8887819" cy="2294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TASC replaces GED as the </a:t>
              </a:r>
              <a:r>
                <a:rPr b="0" i="0" lang="en-US" sz="36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free</a:t>
              </a: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assessment leading to a NYS High School Equivalency diploma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0" y="2971799"/>
              <a:ext cx="9136039" cy="847131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38100">
              <a:solidFill>
                <a:srgbClr val="92D05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41354" y="3013153"/>
              <a:ext cx="9053331" cy="764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Website</a:t>
              </a:r>
              <a:r>
                <a:rPr b="0" i="0" lang="en-US" sz="3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www.TASCTEST.com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0" lvl="0" marL="0" marR="0" rtl="0" algn="l">
              <a:spcBef>
                <a:spcPts val="0"/>
              </a:spcBef>
              <a:buClr>
                <a:srgbClr val="E65C01"/>
              </a:buClr>
              <a:buSzPts val="3000"/>
              <a:buFont typeface="Century Schoolbook"/>
              <a:buNone/>
            </a:pPr>
            <a:r>
              <a:rPr b="1" i="0" lang="en-US" sz="3000" u="none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Is the TASC offered in other languages besides English?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452119" lvl="0" marL="27432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b="1" i="0" lang="en-US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Yes!!!! </a:t>
            </a:r>
          </a:p>
          <a:p>
            <a:pPr indent="-452119" lvl="0" marL="27432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TASC is offered in….</a:t>
            </a:r>
          </a:p>
          <a:p>
            <a:pPr indent="-452119" lvl="0" marL="27432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Spanish 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Large Print 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Audio Cassettes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800"/>
              <a:buFont typeface="Noto Sans Symbols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Braille Versions.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0" lvl="0" marL="0" marR="0" rtl="0" algn="l">
              <a:spcBef>
                <a:spcPts val="0"/>
              </a:spcBef>
              <a:buClr>
                <a:srgbClr val="E65C01"/>
              </a:buClr>
              <a:buSzPts val="3000"/>
              <a:buFont typeface="Century Schoolbook"/>
              <a:buNone/>
            </a:pPr>
            <a:r>
              <a:rPr b="1" i="0" lang="en-US" sz="3000" u="none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types of disabilities are accommodated?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1600200"/>
            <a:ext cx="80010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9445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None/>
            </a:pPr>
            <a:r>
              <a:t/>
            </a:r>
            <a:endParaRPr b="1" i="0" sz="259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Char char="●"/>
            </a:pPr>
            <a:r>
              <a:rPr b="1" i="0" lang="en-US" sz="259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Attention-Deficit/Hyperactivity Disorder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None/>
            </a:pPr>
            <a:r>
              <a:t/>
            </a:r>
            <a:endParaRPr b="1" i="0" sz="259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Char char="●"/>
            </a:pPr>
            <a:r>
              <a:rPr b="1" i="0" lang="en-US" sz="259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Emotional/Mental Health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None/>
            </a:pPr>
            <a:r>
              <a:t/>
            </a:r>
            <a:endParaRPr b="1" i="0" sz="259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Char char="●"/>
            </a:pPr>
            <a:r>
              <a:rPr b="1" i="0" lang="en-US" sz="259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Physical/Chronic Health Disability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None/>
            </a:pPr>
            <a:r>
              <a:t/>
            </a:r>
            <a:endParaRPr b="1" i="0" sz="259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Char char="●"/>
            </a:pPr>
            <a:r>
              <a:rPr b="1" i="0" lang="en-US" sz="259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Learning and Other Cognitive Disabilities</a:t>
            </a:r>
          </a:p>
          <a:p>
            <a:pPr indent="-389445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13"/>
              <a:buFont typeface="Noto Sans Symbols"/>
              <a:buNone/>
            </a:pPr>
            <a:r>
              <a:t/>
            </a:r>
            <a:endParaRPr b="1" i="0" sz="259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89445" lvl="0" marL="274320" marR="0" rtl="0" algn="l">
              <a:spcBef>
                <a:spcPts val="600"/>
              </a:spcBef>
              <a:buClr>
                <a:schemeClr val="accent1"/>
              </a:buClr>
              <a:buSzPts val="1813"/>
              <a:buFont typeface="Noto Sans Symbols"/>
              <a:buNone/>
            </a:pPr>
            <a:r>
              <a:rPr b="1" i="0" lang="en-US" sz="259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0" lvl="0" marL="0" marR="0" rtl="0" algn="l">
              <a:spcBef>
                <a:spcPts val="0"/>
              </a:spcBef>
              <a:buClr>
                <a:srgbClr val="E65C01"/>
              </a:buClr>
              <a:buSzPts val="3000"/>
              <a:buFont typeface="Century Schoolbook"/>
              <a:buNone/>
            </a:pPr>
            <a:r>
              <a:rPr b="1" i="0" lang="en-US" sz="3000" u="none" cap="small" strike="noStrike">
                <a:solidFill>
                  <a:srgbClr val="E6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After I take the tests, how long does it take to get the results?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Scoring can take up to 4-6 weeks.</a:t>
            </a: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0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Score results will be mailed to the address you provided on your application: </a:t>
            </a:r>
          </a:p>
          <a:p>
            <a:pPr indent="-284480" lvl="1" marL="6400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1) New York State High School Equivalency Diploma with a transcript of passing scores </a:t>
            </a:r>
          </a:p>
          <a:p>
            <a:pPr indent="-284480" lvl="1" marL="6400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 a transcript of your failing scores</a:t>
            </a:r>
          </a:p>
          <a:p>
            <a:pPr indent="-284480" lvl="1" marL="6400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74320" lvl="1" marL="27432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 can check your unofficial scores 2-3 days after you take the TASC.</a:t>
            </a:r>
          </a:p>
          <a:p>
            <a:pPr indent="-367665" lvl="1" marL="274320" marR="0" rtl="0" algn="ctr">
              <a:spcBef>
                <a:spcPts val="600"/>
              </a:spcBef>
              <a:buClr>
                <a:schemeClr val="accent1"/>
              </a:buClr>
              <a:buSzPts val="1470"/>
              <a:buFont typeface="Noto Sans Symbols"/>
              <a:buNone/>
            </a:pPr>
            <a:r>
              <a:rPr b="1" i="0" lang="en-US" sz="2100" u="sng" cap="none" strike="noStrike">
                <a:solidFill>
                  <a:srgbClr val="007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https://newyork.tasctest.com/default.asp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8240"/>
            <a:ext cx="7819543" cy="628115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4419600" y="1295400"/>
            <a:ext cx="3581400" cy="32004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1524"/>
            <a:ext cx="5245050" cy="678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0"/>
            <a:ext cx="5688644" cy="67454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5105400" y="1066800"/>
            <a:ext cx="990600" cy="7620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52400" y="1524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90500" lvl="0" marL="0" marR="0" rtl="0" algn="l">
              <a:spcBef>
                <a:spcPts val="0"/>
              </a:spcBef>
              <a:buClr>
                <a:srgbClr val="E65C01"/>
              </a:buClr>
              <a:buSzPts val="3000"/>
              <a:buFont typeface="Arial"/>
              <a:buNone/>
            </a:pPr>
            <a:r>
              <a:rPr b="1" i="0" lang="en-US" sz="3000" u="sng" cap="small" strike="noStrike">
                <a:solidFill>
                  <a:srgbClr val="E65C01"/>
                </a:solidFill>
                <a:latin typeface="Arial"/>
                <a:ea typeface="Arial"/>
                <a:cs typeface="Arial"/>
                <a:sym typeface="Arial"/>
              </a:rPr>
              <a:t>Five Subtest make up the entire TASC Exam</a:t>
            </a:r>
          </a:p>
        </p:txBody>
      </p:sp>
      <p:pic>
        <p:nvPicPr>
          <p:cNvPr descr="https://encrypted-tbn0.gstatic.com/images?q=tbn:ANd9GcQaNIe7xXRsDAFqWVrCVEjzeB9XB4qGop9OculoxgtJv3x_NNtZwQ"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2367159" cy="1923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0.gstatic.com/images?q=tbn:ANd9GcTkX13tTuF12D0Qsv1ctII5KsGQ-JwefCSz8vIr4unZQB1yfuYz"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1981200"/>
            <a:ext cx="2286000" cy="199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Tf1vNVZd501fQNeBf_NAgMXrkQQyt5t4V500DK4P_4pYb2ey2Y"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1066800"/>
            <a:ext cx="2255958" cy="2027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over.k12.sc.us/cms/lib02/SC01001948/Centricity/Domain/1324/math_clipart.gif" id="167" name="Shape 16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400" y="3810000"/>
            <a:ext cx="2286000" cy="1729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static.com/images?q=tbn:ANd9GcRuBD8OtyI2ZaSPWDj7hFoI3Y3Zwjc9auVc1C_BnVcquFKJqAHouw" id="168" name="Shape 16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57800" y="3733800"/>
            <a:ext cx="2157684" cy="25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09600"/>
            <a:ext cx="7647460" cy="610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8125"/>
            <a:ext cx="7369319" cy="6465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2400"/>
            <a:ext cx="7257040" cy="645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1000"/>
            <a:ext cx="7769099" cy="615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838200"/>
            <a:ext cx="7918196" cy="533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