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slide" Target="slides/slide2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7200"/>
          </a:xfrm>
          <a:prstGeom prst="rect">
            <a:avLst/>
          </a:prstGeom>
          <a:noFill/>
          <a:ln>
            <a:noFill/>
          </a:ln>
        </p:spPr>
        <p:txBody>
          <a:bodyPr anchorCtr="0" anchor="t" bIns="91425" lIns="91425" rIns="91425" wrap="square" tIns="91425"/>
          <a:lstStyle>
            <a:lvl1pPr indent="0" lvl="0" marL="0" marR="0" rtl="0" algn="l">
              <a:spcBef>
                <a:spcPts val="0"/>
              </a:spcBef>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3" y="0"/>
            <a:ext cx="2971800" cy="457200"/>
          </a:xfrm>
          <a:prstGeom prst="rect">
            <a:avLst/>
          </a:prstGeom>
          <a:noFill/>
          <a:ln>
            <a:noFill/>
          </a:ln>
        </p:spPr>
        <p:txBody>
          <a:bodyPr anchorCtr="0" anchor="t" bIns="91425" lIns="91425" rIns="91425" wrap="square" tIns="91425"/>
          <a:lstStyle>
            <a:lvl1pPr indent="0" lvl="0" marL="0" marR="0" rtl="0" algn="r">
              <a:spcBef>
                <a:spcPts val="0"/>
              </a:spcBef>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indent="0" lvl="0" marL="0" marR="0" rtl="0" algn="l">
              <a:spcBef>
                <a:spcPts val="0"/>
              </a:spcBef>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SzPts val="1400"/>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800" cy="457200"/>
          </a:xfrm>
          <a:prstGeom prst="rect">
            <a:avLst/>
          </a:prstGeom>
          <a:noFill/>
          <a:ln>
            <a:noFill/>
          </a:ln>
        </p:spPr>
        <p:txBody>
          <a:bodyPr anchorCtr="0" anchor="b" bIns="91425" lIns="91425" rIns="91425" wrap="square" tIns="91425"/>
          <a:lstStyle>
            <a:lvl1pPr indent="0" lvl="0" marL="0" marR="0" rtl="0" algn="l">
              <a:spcBef>
                <a:spcPts val="0"/>
              </a:spcBef>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86" name="Shape 8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53" name="Shape 1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med" w="med" type="none"/>
            <a:tailEnd len="med" w="med" type="none"/>
          </a:ln>
        </p:spPr>
      </p:sp>
      <p:sp>
        <p:nvSpPr>
          <p:cNvPr id="154" name="Shape 154"/>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1587" lvl="0" marL="39688" marR="0" rtl="0" algn="l">
              <a:spcBef>
                <a:spcPts val="0"/>
              </a:spcBef>
              <a:buNone/>
            </a:pPr>
            <a:r>
              <a:rPr b="0" i="0" lang="en-US" sz="1100" u="none" cap="none" strike="noStrike">
                <a:solidFill>
                  <a:srgbClr val="000000"/>
                </a:solidFill>
                <a:latin typeface="Calibri"/>
                <a:ea typeface="Calibri"/>
                <a:cs typeface="Calibri"/>
                <a:sym typeface="Calibri"/>
              </a:rPr>
              <a:t>For each characteristic, there are implications for you, the trainer.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62" name="Shape 1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med" w="med" type="none"/>
            <a:tailEnd len="med" w="med" type="none"/>
          </a:ln>
        </p:spPr>
      </p:sp>
      <p:sp>
        <p:nvSpPr>
          <p:cNvPr id="163" name="Shape 163"/>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1587" lvl="0" marL="39688"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    Actively involve participants.</a:t>
            </a:r>
          </a:p>
          <a:p>
            <a:pPr indent="-1587" lvl="0" marL="39688" marR="0" rtl="0" algn="l">
              <a:spcBef>
                <a:spcPts val="413"/>
              </a:spcBef>
              <a:spcAft>
                <a:spcPts val="0"/>
              </a:spcAft>
              <a:buNone/>
            </a:pPr>
            <a:r>
              <a:rPr b="0" i="0" lang="en-US" sz="1200" u="none" cap="none" strike="noStrike">
                <a:solidFill>
                  <a:srgbClr val="000000"/>
                </a:solidFill>
                <a:latin typeface="Calibri"/>
                <a:ea typeface="Calibri"/>
                <a:cs typeface="Calibri"/>
                <a:sym typeface="Calibri"/>
              </a:rPr>
              <a:t>•    Serve as their facilitator, rather than teacher.</a:t>
            </a:r>
          </a:p>
          <a:p>
            <a:pPr indent="-1587" lvl="0" marL="39688" marR="0" rtl="0" algn="l">
              <a:spcBef>
                <a:spcPts val="413"/>
              </a:spcBef>
              <a:buNone/>
            </a:pPr>
            <a:r>
              <a:rPr b="0" i="0" lang="en-US" sz="1200" u="none" cap="none" strike="noStrike">
                <a:solidFill>
                  <a:srgbClr val="000000"/>
                </a:solidFill>
                <a:latin typeface="Calibri"/>
                <a:ea typeface="Calibri"/>
                <a:cs typeface="Calibri"/>
                <a:sym typeface="Calibri"/>
              </a:rPr>
              <a:t>•    Find out what the participants want to learn before designing the training.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Shape 170"/>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71" name="Shape 17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med" w="med" type="none"/>
            <a:tailEnd len="med" w="med" type="none"/>
          </a:ln>
        </p:spPr>
      </p:sp>
      <p:sp>
        <p:nvSpPr>
          <p:cNvPr id="172" name="Shape 172"/>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1587" lvl="0" marL="39688"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    Recognize the value of experiences and knowledge participants bring to the training.</a:t>
            </a:r>
          </a:p>
          <a:p>
            <a:pPr indent="-1587" lvl="0" marL="39688" marR="0" rtl="0" algn="l">
              <a:spcBef>
                <a:spcPts val="413"/>
              </a:spcBef>
              <a:buNone/>
            </a:pPr>
            <a:r>
              <a:rPr b="0" i="0" lang="en-US" sz="1200" u="none" cap="none" strike="noStrike">
                <a:solidFill>
                  <a:srgbClr val="000000"/>
                </a:solidFill>
                <a:latin typeface="Calibri"/>
                <a:ea typeface="Calibri"/>
                <a:cs typeface="Calibri"/>
                <a:sym typeface="Calibri"/>
              </a:rPr>
              <a:t>•    Encourage participants to draw on their experiences and knowledge related to the topic.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80" name="Shape 1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med" w="med" type="none"/>
            <a:tailEnd len="med" w="med" type="none"/>
          </a:ln>
        </p:spPr>
      </p:sp>
      <p:sp>
        <p:nvSpPr>
          <p:cNvPr id="181" name="Shape 181"/>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1587" lvl="0" marL="39688"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   Be organized.</a:t>
            </a:r>
          </a:p>
          <a:p>
            <a:pPr indent="-1587" lvl="0" marL="39688" marR="0" rtl="0" algn="l">
              <a:spcBef>
                <a:spcPts val="413"/>
              </a:spcBef>
              <a:spcAft>
                <a:spcPts val="0"/>
              </a:spcAft>
              <a:buNone/>
            </a:pPr>
            <a:r>
              <a:rPr b="0" i="0" lang="en-US" sz="1200" u="none" cap="none" strike="noStrike">
                <a:solidFill>
                  <a:srgbClr val="000000"/>
                </a:solidFill>
                <a:latin typeface="Calibri"/>
                <a:ea typeface="Calibri"/>
                <a:cs typeface="Calibri"/>
                <a:sym typeface="Calibri"/>
              </a:rPr>
              <a:t>•   Have clearly defined goals, objectives, and agenda for the training.</a:t>
            </a:r>
          </a:p>
          <a:p>
            <a:pPr indent="-1587" lvl="0" marL="39688" marR="0" rtl="0" algn="l">
              <a:spcBef>
                <a:spcPts val="413"/>
              </a:spcBef>
              <a:buNone/>
            </a:pPr>
            <a:r>
              <a:rPr b="0" i="0" lang="en-US" sz="1200" u="none" cap="none" strike="noStrike">
                <a:solidFill>
                  <a:srgbClr val="000000"/>
                </a:solidFill>
                <a:latin typeface="Calibri"/>
                <a:ea typeface="Calibri"/>
                <a:cs typeface="Calibri"/>
                <a:sym typeface="Calibri"/>
              </a:rPr>
              <a:t>•   Early in the training, show participants how it will help them achieve their goals.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Shape 188"/>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89" name="Shape 1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med" w="med" type="none"/>
            <a:tailEnd len="med" w="med" type="none"/>
          </a:ln>
        </p:spPr>
      </p:sp>
      <p:sp>
        <p:nvSpPr>
          <p:cNvPr id="190" name="Shape 190"/>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1587" lvl="0" marL="39688" marR="0" rtl="0" algn="l">
              <a:spcBef>
                <a:spcPts val="0"/>
              </a:spcBef>
              <a:buNone/>
            </a:pPr>
            <a:r>
              <a:rPr b="0" i="0" lang="en-US" sz="1200" u="none" cap="none" strike="noStrike">
                <a:solidFill>
                  <a:srgbClr val="000000"/>
                </a:solidFill>
                <a:latin typeface="Calibri"/>
                <a:ea typeface="Calibri"/>
                <a:cs typeface="Calibri"/>
                <a:sym typeface="Calibri"/>
              </a:rPr>
              <a:t>Make sure participants see the relevance of the training, as well as individual activities and topics. (This relates to having clearly defined objectives that are stated early in the training.)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Shape 197"/>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98" name="Shape 1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med" w="med" type="none"/>
            <a:tailEnd len="med" w="med" type="none"/>
          </a:ln>
        </p:spPr>
      </p:sp>
      <p:sp>
        <p:nvSpPr>
          <p:cNvPr id="199" name="Shape 199"/>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1587" lvl="0" marL="39688" marR="0" rtl="0" algn="l">
              <a:spcBef>
                <a:spcPts val="0"/>
              </a:spcBef>
              <a:buNone/>
            </a:pPr>
            <a:r>
              <a:rPr b="0" i="0" lang="en-US" sz="1200" u="none" cap="none" strike="noStrike">
                <a:solidFill>
                  <a:srgbClr val="000000"/>
                </a:solidFill>
                <a:latin typeface="Calibri"/>
                <a:ea typeface="Calibri"/>
                <a:cs typeface="Calibri"/>
                <a:sym typeface="Calibri"/>
              </a:rPr>
              <a:t>Tell participants explicitly how the training and individual activities will be useful to them on the job.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Shape 206"/>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207" name="Shape 2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med" w="med" type="none"/>
            <a:tailEnd len="med" w="med" type="none"/>
          </a:ln>
        </p:spPr>
      </p:sp>
      <p:sp>
        <p:nvSpPr>
          <p:cNvPr id="208" name="Shape 208"/>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1587" lvl="0" marL="39688" marR="0" rtl="0" algn="l">
              <a:spcBef>
                <a:spcPts val="0"/>
              </a:spcBef>
              <a:buNone/>
            </a:pPr>
            <a:r>
              <a:rPr b="0" i="0" lang="en-US" sz="1200" u="none" cap="none" strike="noStrike">
                <a:solidFill>
                  <a:srgbClr val="000000"/>
                </a:solidFill>
                <a:latin typeface="Calibri"/>
                <a:ea typeface="Calibri"/>
                <a:cs typeface="Calibri"/>
                <a:sym typeface="Calibri"/>
              </a:rPr>
              <a:t>Make sure to recognize participants’ knowledge, and treat them like equals rather than subordinates.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216" name="Shape 2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med" w="med" type="none"/>
            <a:tailEnd len="med" w="med" type="none"/>
          </a:ln>
        </p:spPr>
      </p:sp>
      <p:sp>
        <p:nvSpPr>
          <p:cNvPr id="217" name="Shape 217"/>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1587" lvl="0" marL="39688" marR="0" rtl="0" algn="l">
              <a:spcBef>
                <a:spcPts val="0"/>
              </a:spcBef>
              <a:buNone/>
            </a:pPr>
            <a:r>
              <a:rPr b="0" i="0" lang="en-US" sz="1200" u="none" cap="none" strike="noStrike">
                <a:solidFill>
                  <a:srgbClr val="000000"/>
                </a:solidFill>
                <a:latin typeface="Calibri"/>
                <a:ea typeface="Calibri"/>
                <a:cs typeface="Calibri"/>
                <a:sym typeface="Calibri"/>
              </a:rPr>
              <a:t>Implement active learning strategies in your trainings. The more actively engaged the learners are, the more learning takes place. Keep in mind that different instructional methods have greater rates of retention.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Shape 224"/>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225" name="Shape 2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med" w="med" type="none"/>
            <a:tailEnd len="med" w="med" type="none"/>
          </a:ln>
        </p:spPr>
      </p:sp>
      <p:sp>
        <p:nvSpPr>
          <p:cNvPr id="226" name="Shape 226"/>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1587" lvl="0" marL="39688"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Ask: How many of you learn best through lecture?</a:t>
            </a:r>
          </a:p>
          <a:p>
            <a:pPr indent="-1587" lvl="0" marL="39688" marR="0" rtl="0" algn="l">
              <a:spcBef>
                <a:spcPts val="413"/>
              </a:spcBef>
              <a:buNone/>
            </a:pPr>
            <a:r>
              <a:rPr b="0" i="0" lang="en-US" sz="1200" u="none" cap="none" strike="noStrike">
                <a:solidFill>
                  <a:srgbClr val="000000"/>
                </a:solidFill>
                <a:latin typeface="Calibri"/>
                <a:ea typeface="Calibri"/>
                <a:cs typeface="Calibri"/>
                <a:sym typeface="Calibri"/>
              </a:rPr>
              <a:t>This pyramid demonstrates the proportion of people who learn best from selected instructional methodologies. Most of us learn best when we’re actively involved in the learning process (discussion groups, practice, teaching others).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Shape 230"/>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231" name="Shape 2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med" w="med" type="none"/>
            <a:tailEnd len="med" w="med" type="none"/>
          </a:ln>
        </p:spPr>
      </p:sp>
      <p:sp>
        <p:nvSpPr>
          <p:cNvPr id="232" name="Shape 232"/>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1587" lvl="0" marL="39688" marR="0" rtl="0" algn="l">
              <a:spcBef>
                <a:spcPts val="0"/>
              </a:spcBef>
              <a:buNone/>
            </a:pPr>
            <a:r>
              <a:rPr b="0" i="0" lang="en-US" sz="1200" u="none" cap="none" strike="noStrike">
                <a:solidFill>
                  <a:srgbClr val="000000"/>
                </a:solidFill>
                <a:latin typeface="Calibri"/>
                <a:ea typeface="Calibri"/>
                <a:cs typeface="Calibri"/>
                <a:sym typeface="Calibri"/>
              </a:rPr>
              <a:t>There are several strategies you might want to consider depending on your audience and the purpose of your training. Some of the strategies are particularly relevant for food-safe schools. For example, role-playing could be incorporated by having participants practice talking to a teacher, administrator, or someone else about a particular problem that’s occurring. Several of these strategies are included in the activities in this training manual.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93" name="Shape 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8" name="Shape 238"/>
        <p:cNvGrpSpPr/>
        <p:nvPr/>
      </p:nvGrpSpPr>
      <p:grpSpPr>
        <a:xfrm>
          <a:off x="0" y="0"/>
          <a:ext cx="0" cy="0"/>
          <a:chOff x="0" y="0"/>
          <a:chExt cx="0" cy="0"/>
        </a:xfrm>
      </p:grpSpPr>
      <p:sp>
        <p:nvSpPr>
          <p:cNvPr id="239" name="Shape 239"/>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240" name="Shape 2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med" w="med" type="none"/>
            <a:tailEnd len="med" w="med" type="none"/>
          </a:ln>
        </p:spPr>
      </p:sp>
      <p:sp>
        <p:nvSpPr>
          <p:cNvPr id="241" name="Shape 241"/>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1587" lvl="0" marL="39688" marR="0" rtl="0" algn="l">
              <a:spcBef>
                <a:spcPts val="0"/>
              </a:spcBef>
              <a:buNone/>
            </a:pPr>
            <a:r>
              <a:rPr b="0" i="0" lang="en-US" sz="1200" u="none" cap="none" strike="noStrike">
                <a:solidFill>
                  <a:srgbClr val="000000"/>
                </a:solidFill>
                <a:latin typeface="Calibri"/>
                <a:ea typeface="Calibri"/>
                <a:cs typeface="Calibri"/>
                <a:sym typeface="Calibri"/>
              </a:rPr>
              <a:t>Regardless of whom you are training, you will need to follow the principles of adult learning theory and active learning. Portions of this training have provided examples of some active learning strategies you might want to include in your own trainings.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Shape 24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49" name="Shape 2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07" name="Shape 1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14" name="Shape 1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21" name="Shape 1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28" name="Shape 1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Shape 134"/>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35" name="Shape 13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med" w="med" type="none"/>
            <a:tailEnd len="med" w="med" type="none"/>
          </a:ln>
        </p:spPr>
      </p:sp>
      <p:sp>
        <p:nvSpPr>
          <p:cNvPr id="136" name="Shape 136"/>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1587" lvl="0" marL="39688"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Selected Strategies for Successful Trainings</a:t>
            </a:r>
          </a:p>
          <a:p>
            <a:pPr indent="-1587" lvl="0" marL="39688" marR="0" rtl="0" algn="l">
              <a:spcBef>
                <a:spcPts val="738"/>
              </a:spcBef>
              <a:spcAft>
                <a:spcPts val="0"/>
              </a:spcAft>
              <a:buClr>
                <a:srgbClr val="000000"/>
              </a:buClr>
              <a:buSzPts val="1100"/>
              <a:buFont typeface="Calibri"/>
              <a:buChar char="•"/>
            </a:pPr>
            <a:r>
              <a:rPr b="0" i="0" lang="en-US" sz="1100" u="none" cap="none" strike="noStrike">
                <a:solidFill>
                  <a:srgbClr val="000000"/>
                </a:solidFill>
                <a:latin typeface="Calibri"/>
                <a:ea typeface="Calibri"/>
                <a:cs typeface="Calibri"/>
                <a:sym typeface="Calibri"/>
              </a:rPr>
              <a:t>  Principles of Adult Learning.</a:t>
            </a:r>
          </a:p>
          <a:p>
            <a:pPr indent="-1587" lvl="0" marL="39688" marR="0" rtl="0" algn="l">
              <a:spcBef>
                <a:spcPts val="738"/>
              </a:spcBef>
              <a:spcAft>
                <a:spcPts val="0"/>
              </a:spcAft>
              <a:buClr>
                <a:srgbClr val="000000"/>
              </a:buClr>
              <a:buSzPts val="1100"/>
              <a:buFont typeface="Calibri"/>
              <a:buChar char="•"/>
            </a:pPr>
            <a:r>
              <a:rPr b="0" i="0" lang="en-US" sz="1100" u="none" cap="none" strike="noStrike">
                <a:solidFill>
                  <a:srgbClr val="000000"/>
                </a:solidFill>
                <a:latin typeface="Calibri"/>
                <a:ea typeface="Calibri"/>
                <a:cs typeface="Calibri"/>
                <a:sym typeface="Calibri"/>
              </a:rPr>
              <a:t>  Active Learning.</a:t>
            </a:r>
          </a:p>
          <a:p>
            <a:pPr indent="-1587" lvl="0" marL="39688" marR="0" rtl="0" algn="l">
              <a:spcBef>
                <a:spcPts val="738"/>
              </a:spcBef>
              <a:buClr>
                <a:srgbClr val="000000"/>
              </a:buClr>
              <a:buSzPts val="1100"/>
              <a:buFont typeface="Calibri"/>
              <a:buChar char="•"/>
            </a:pPr>
            <a:r>
              <a:rPr b="0" i="0" lang="en-US" sz="1100" u="none" cap="none" strike="noStrike">
                <a:solidFill>
                  <a:srgbClr val="000000"/>
                </a:solidFill>
                <a:latin typeface="Calibri"/>
                <a:ea typeface="Calibri"/>
                <a:cs typeface="Calibri"/>
                <a:sym typeface="Calibri"/>
              </a:rPr>
              <a:t>  Instructional Strategies.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44" name="Shape 14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med" w="med" type="none"/>
            <a:tailEnd len="med" w="med" type="none"/>
          </a:ln>
        </p:spPr>
      </p:sp>
      <p:sp>
        <p:nvSpPr>
          <p:cNvPr id="145" name="Shape 145"/>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1587" lvl="0" marL="39688"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Adult Learners . . .</a:t>
            </a:r>
          </a:p>
          <a:p>
            <a:pPr indent="-1587" lvl="0" marL="39688" marR="0" rtl="0" algn="l">
              <a:spcBef>
                <a:spcPts val="738"/>
              </a:spcBef>
              <a:spcAft>
                <a:spcPts val="0"/>
              </a:spcAft>
              <a:buClr>
                <a:srgbClr val="000000"/>
              </a:buClr>
              <a:buSzPts val="1100"/>
              <a:buFont typeface="Calibri"/>
              <a:buAutoNum type="arabicPeriod"/>
            </a:pPr>
            <a:r>
              <a:rPr b="0" i="0" lang="en-US" sz="1100" u="none" cap="none" strike="noStrike">
                <a:solidFill>
                  <a:srgbClr val="000000"/>
                </a:solidFill>
                <a:latin typeface="Calibri"/>
                <a:ea typeface="Calibri"/>
                <a:cs typeface="Calibri"/>
                <a:sym typeface="Calibri"/>
              </a:rPr>
              <a:t>  Are autonomous and self-directed.</a:t>
            </a:r>
          </a:p>
          <a:p>
            <a:pPr indent="-1587" lvl="0" marL="39688" marR="0" rtl="0" algn="l">
              <a:spcBef>
                <a:spcPts val="738"/>
              </a:spcBef>
              <a:spcAft>
                <a:spcPts val="0"/>
              </a:spcAft>
              <a:buClr>
                <a:srgbClr val="000000"/>
              </a:buClr>
              <a:buSzPts val="1100"/>
              <a:buFont typeface="Calibri"/>
              <a:buAutoNum type="arabicPeriod"/>
            </a:pPr>
            <a:r>
              <a:rPr b="0" i="0" lang="en-US" sz="1100" u="none" cap="none" strike="noStrike">
                <a:solidFill>
                  <a:srgbClr val="000000"/>
                </a:solidFill>
                <a:latin typeface="Calibri"/>
                <a:ea typeface="Calibri"/>
                <a:cs typeface="Calibri"/>
                <a:sym typeface="Calibri"/>
              </a:rPr>
              <a:t>  Have a foundation of life experiences and knowledge.</a:t>
            </a:r>
          </a:p>
          <a:p>
            <a:pPr indent="-1587" lvl="0" marL="39688" marR="0" rtl="0" algn="l">
              <a:spcBef>
                <a:spcPts val="738"/>
              </a:spcBef>
              <a:spcAft>
                <a:spcPts val="0"/>
              </a:spcAft>
              <a:buClr>
                <a:srgbClr val="000000"/>
              </a:buClr>
              <a:buSzPts val="1100"/>
              <a:buFont typeface="Calibri"/>
              <a:buAutoNum type="arabicPeriod"/>
            </a:pPr>
            <a:r>
              <a:rPr b="0" i="0" lang="en-US" sz="1100" u="none" cap="none" strike="noStrike">
                <a:solidFill>
                  <a:srgbClr val="000000"/>
                </a:solidFill>
                <a:latin typeface="Calibri"/>
                <a:ea typeface="Calibri"/>
                <a:cs typeface="Calibri"/>
                <a:sym typeface="Calibri"/>
              </a:rPr>
              <a:t>  Are goal-oriented.</a:t>
            </a:r>
          </a:p>
          <a:p>
            <a:pPr indent="-1587" lvl="0" marL="39688" marR="0" rtl="0" algn="l">
              <a:spcBef>
                <a:spcPts val="738"/>
              </a:spcBef>
              <a:spcAft>
                <a:spcPts val="0"/>
              </a:spcAft>
              <a:buClr>
                <a:srgbClr val="000000"/>
              </a:buClr>
              <a:buSzPts val="1100"/>
              <a:buFont typeface="Calibri"/>
              <a:buAutoNum type="arabicPeriod"/>
            </a:pPr>
            <a:r>
              <a:rPr b="0" i="0" lang="en-US" sz="1100" u="none" cap="none" strike="noStrike">
                <a:solidFill>
                  <a:srgbClr val="000000"/>
                </a:solidFill>
                <a:latin typeface="Calibri"/>
                <a:ea typeface="Calibri"/>
                <a:cs typeface="Calibri"/>
                <a:sym typeface="Calibri"/>
              </a:rPr>
              <a:t>  Are relevancy-oriented.</a:t>
            </a:r>
          </a:p>
          <a:p>
            <a:pPr indent="-1587" lvl="0" marL="39688" marR="0" rtl="0" algn="l">
              <a:spcBef>
                <a:spcPts val="738"/>
              </a:spcBef>
              <a:spcAft>
                <a:spcPts val="0"/>
              </a:spcAft>
              <a:buClr>
                <a:srgbClr val="000000"/>
              </a:buClr>
              <a:buSzPts val="1100"/>
              <a:buFont typeface="Calibri"/>
              <a:buAutoNum type="arabicPeriod"/>
            </a:pPr>
            <a:r>
              <a:rPr b="0" i="0" lang="en-US" sz="1100" u="none" cap="none" strike="noStrike">
                <a:solidFill>
                  <a:srgbClr val="000000"/>
                </a:solidFill>
                <a:latin typeface="Calibri"/>
                <a:ea typeface="Calibri"/>
                <a:cs typeface="Calibri"/>
                <a:sym typeface="Calibri"/>
              </a:rPr>
              <a:t>  Are practical.</a:t>
            </a:r>
          </a:p>
          <a:p>
            <a:pPr indent="-1587" lvl="0" marL="39688" marR="0" rtl="0" algn="l">
              <a:spcBef>
                <a:spcPts val="738"/>
              </a:spcBef>
              <a:buClr>
                <a:srgbClr val="000000"/>
              </a:buClr>
              <a:buSzPts val="1100"/>
              <a:buFont typeface="Calibri"/>
              <a:buAutoNum type="arabicPeriod"/>
            </a:pPr>
            <a:r>
              <a:rPr b="0" i="0" lang="en-US" sz="1100" u="none" cap="none" strike="noStrike">
                <a:solidFill>
                  <a:srgbClr val="000000"/>
                </a:solidFill>
                <a:latin typeface="Calibri"/>
                <a:ea typeface="Calibri"/>
                <a:cs typeface="Calibri"/>
                <a:sym typeface="Calibri"/>
              </a:rPr>
              <a:t>  Need to be shown respect.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685800" y="2130425"/>
            <a:ext cx="7772400" cy="1470025"/>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17" name="Shape 17"/>
          <p:cNvSpPr txBox="1"/>
          <p:nvPr>
            <p:ph idx="1" type="subTitle"/>
          </p:nvPr>
        </p:nvSpPr>
        <p:spPr>
          <a:xfrm>
            <a:off x="1371600" y="3886200"/>
            <a:ext cx="6400800" cy="1752600"/>
          </a:xfrm>
          <a:prstGeom prst="rect">
            <a:avLst/>
          </a:prstGeom>
          <a:noFill/>
          <a:ln>
            <a:noFill/>
          </a:ln>
        </p:spPr>
        <p:txBody>
          <a:bodyPr anchorCtr="0" anchor="t" bIns="91425" lIns="91425" rIns="91425" wrap="square" tIns="91425"/>
          <a:lstStyle>
            <a:lvl1pPr indent="0" lvl="0" marL="0" marR="0" rtl="0" algn="ctr">
              <a:spcBef>
                <a:spcPts val="640"/>
              </a:spcBef>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18" name="Shape 18"/>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74" name="Shape 74"/>
          <p:cNvSpPr txBox="1"/>
          <p:nvPr>
            <p:ph idx="1" type="body"/>
          </p:nvPr>
        </p:nvSpPr>
        <p:spPr>
          <a:xfrm rot="5400000">
            <a:off x="2309018" y="-251619"/>
            <a:ext cx="4525963" cy="8229600"/>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4732337" y="2171700"/>
            <a:ext cx="5851525" cy="20574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80" name="Shape 80"/>
          <p:cNvSpPr txBox="1"/>
          <p:nvPr>
            <p:ph idx="1" type="body"/>
          </p:nvPr>
        </p:nvSpPr>
        <p:spPr>
          <a:xfrm rot="5400000">
            <a:off x="541338" y="190501"/>
            <a:ext cx="5851525" cy="6019800"/>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21" name="Shape 21"/>
        <p:cNvGrpSpPr/>
        <p:nvPr/>
      </p:nvGrpSpPr>
      <p:grpSpPr>
        <a:xfrm>
          <a:off x="0" y="0"/>
          <a:ext cx="0" cy="0"/>
          <a:chOff x="0" y="0"/>
          <a:chExt cx="0" cy="0"/>
        </a:xfrm>
      </p:grpSpPr>
      <p:sp>
        <p:nvSpPr>
          <p:cNvPr id="22" name="Shape 22"/>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23" name="Shape 2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24" name="Shape 24"/>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5" name="Shape 25"/>
        <p:cNvGrpSpPr/>
        <p:nvPr/>
      </p:nvGrpSpPr>
      <p:grpSpPr>
        <a:xfrm>
          <a:off x="0" y="0"/>
          <a:ext cx="0" cy="0"/>
          <a:chOff x="0" y="0"/>
          <a:chExt cx="0" cy="0"/>
        </a:xfrm>
      </p:grpSpPr>
      <p:sp>
        <p:nvSpPr>
          <p:cNvPr id="26" name="Shape 26"/>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27" name="Shape 27"/>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8" name="Shape 28"/>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30" name="Shape 30"/>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31" name="Shape 31"/>
        <p:cNvGrpSpPr/>
        <p:nvPr/>
      </p:nvGrpSpPr>
      <p:grpSpPr>
        <a:xfrm>
          <a:off x="0" y="0"/>
          <a:ext cx="0" cy="0"/>
          <a:chOff x="0" y="0"/>
          <a:chExt cx="0" cy="0"/>
        </a:xfrm>
      </p:grpSpPr>
      <p:sp>
        <p:nvSpPr>
          <p:cNvPr id="32" name="Shape 32"/>
          <p:cNvSpPr txBox="1"/>
          <p:nvPr>
            <p:ph type="title"/>
          </p:nvPr>
        </p:nvSpPr>
        <p:spPr>
          <a:xfrm>
            <a:off x="722313" y="4406900"/>
            <a:ext cx="7772400" cy="1362075"/>
          </a:xfrm>
          <a:prstGeom prst="rect">
            <a:avLst/>
          </a:prstGeom>
          <a:noFill/>
          <a:ln>
            <a:noFill/>
          </a:ln>
        </p:spPr>
        <p:txBody>
          <a:bodyPr anchorCtr="0" anchor="t" bIns="91425" lIns="91425" rIns="91425" wrap="square" tIns="91425"/>
          <a:lstStyle>
            <a:lvl1pPr indent="0" lvl="0" marL="0" marR="0" rtl="0" algn="l">
              <a:spcBef>
                <a:spcPts val="0"/>
              </a:spcBef>
              <a:buClr>
                <a:schemeClr val="dk1"/>
              </a:buClr>
              <a:buSzPts val="4000"/>
              <a:buFont typeface="Calibri"/>
              <a:buNone/>
              <a:defRPr b="1" i="0" sz="40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33" name="Shape 33"/>
          <p:cNvSpPr txBox="1"/>
          <p:nvPr>
            <p:ph idx="1" type="body"/>
          </p:nvPr>
        </p:nvSpPr>
        <p:spPr>
          <a:xfrm>
            <a:off x="722313" y="2906713"/>
            <a:ext cx="7772400" cy="1500187"/>
          </a:xfrm>
          <a:prstGeom prst="rect">
            <a:avLst/>
          </a:prstGeom>
          <a:noFill/>
          <a:ln>
            <a:noFill/>
          </a:ln>
        </p:spPr>
        <p:txBody>
          <a:bodyPr anchorCtr="0" anchor="b" bIns="91425" lIns="91425" rIns="91425" wrap="square" tIns="91425"/>
          <a:lstStyle>
            <a:lvl1pPr indent="0" lvl="0" marL="0" marR="0" rtl="0" algn="l">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34" name="Shape 34"/>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37" name="Shape 37"/>
        <p:cNvGrpSpPr/>
        <p:nvPr/>
      </p:nvGrpSpPr>
      <p:grpSpPr>
        <a:xfrm>
          <a:off x="0" y="0"/>
          <a:ext cx="0" cy="0"/>
          <a:chOff x="0" y="0"/>
          <a:chExt cx="0" cy="0"/>
        </a:xfrm>
      </p:grpSpPr>
      <p:sp>
        <p:nvSpPr>
          <p:cNvPr id="38" name="Shape 38"/>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39" name="Shape 39"/>
          <p:cNvSpPr txBox="1"/>
          <p:nvPr>
            <p:ph idx="1" type="body"/>
          </p:nvPr>
        </p:nvSpPr>
        <p:spPr>
          <a:xfrm>
            <a:off x="457200" y="1600200"/>
            <a:ext cx="4038600" cy="4525963"/>
          </a:xfrm>
          <a:prstGeom prst="rect">
            <a:avLst/>
          </a:prstGeom>
          <a:noFill/>
          <a:ln>
            <a:noFill/>
          </a:ln>
        </p:spPr>
        <p:txBody>
          <a:bodyPr anchorCtr="0" anchor="t" bIns="91425" lIns="91425" rIns="91425" wrap="square" tIns="91425"/>
          <a:lstStyle>
            <a:lvl1pPr indent="-165100" lvl="0" marL="34290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0" name="Shape 40"/>
          <p:cNvSpPr txBox="1"/>
          <p:nvPr>
            <p:ph idx="2" type="body"/>
          </p:nvPr>
        </p:nvSpPr>
        <p:spPr>
          <a:xfrm>
            <a:off x="4648200" y="1600200"/>
            <a:ext cx="4038600" cy="4525963"/>
          </a:xfrm>
          <a:prstGeom prst="rect">
            <a:avLst/>
          </a:prstGeom>
          <a:noFill/>
          <a:ln>
            <a:noFill/>
          </a:ln>
        </p:spPr>
        <p:txBody>
          <a:bodyPr anchorCtr="0" anchor="t" bIns="91425" lIns="91425" rIns="91425" wrap="square" tIns="91425"/>
          <a:lstStyle>
            <a:lvl1pPr indent="-165100" lvl="0" marL="34290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43" name="Shape 43"/>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44" name="Shape 44"/>
        <p:cNvGrpSpPr/>
        <p:nvPr/>
      </p:nvGrpSpPr>
      <p:grpSpPr>
        <a:xfrm>
          <a:off x="0" y="0"/>
          <a:ext cx="0" cy="0"/>
          <a:chOff x="0" y="0"/>
          <a:chExt cx="0" cy="0"/>
        </a:xfrm>
      </p:grpSpPr>
      <p:sp>
        <p:nvSpPr>
          <p:cNvPr id="45" name="Shape 45"/>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46" name="Shape 46"/>
          <p:cNvSpPr txBox="1"/>
          <p:nvPr>
            <p:ph idx="1" type="body"/>
          </p:nvPr>
        </p:nvSpPr>
        <p:spPr>
          <a:xfrm>
            <a:off x="457200" y="1535113"/>
            <a:ext cx="4040188" cy="639762"/>
          </a:xfrm>
          <a:prstGeom prst="rect">
            <a:avLst/>
          </a:prstGeom>
          <a:noFill/>
          <a:ln>
            <a:noFill/>
          </a:ln>
        </p:spPr>
        <p:txBody>
          <a:bodyPr anchorCtr="0" anchor="b" bIns="91425" lIns="91425" rIns="91425" wrap="square" tIns="91425"/>
          <a:lstStyle>
            <a:lvl1pPr indent="0" lvl="0" marL="0" marR="0" rtl="0" algn="l">
              <a:spcBef>
                <a:spcPts val="480"/>
              </a:spcBef>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7" name="Shape 47"/>
          <p:cNvSpPr txBox="1"/>
          <p:nvPr>
            <p:ph idx="2" type="body"/>
          </p:nvPr>
        </p:nvSpPr>
        <p:spPr>
          <a:xfrm>
            <a:off x="457200" y="2174875"/>
            <a:ext cx="4040188" cy="3951288"/>
          </a:xfrm>
          <a:prstGeom prst="rect">
            <a:avLst/>
          </a:prstGeom>
          <a:noFill/>
          <a:ln>
            <a:noFill/>
          </a:ln>
        </p:spPr>
        <p:txBody>
          <a:bodyPr anchorCtr="0" anchor="t" bIns="91425" lIns="91425" rIns="91425" wrap="square" tIns="91425"/>
          <a:lstStyle>
            <a:lvl1pPr indent="-190500" lvl="0" marL="3429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8" name="Shape 48"/>
          <p:cNvSpPr txBox="1"/>
          <p:nvPr>
            <p:ph idx="3" type="body"/>
          </p:nvPr>
        </p:nvSpPr>
        <p:spPr>
          <a:xfrm>
            <a:off x="4645025" y="1535113"/>
            <a:ext cx="4041775" cy="639762"/>
          </a:xfrm>
          <a:prstGeom prst="rect">
            <a:avLst/>
          </a:prstGeom>
          <a:noFill/>
          <a:ln>
            <a:noFill/>
          </a:ln>
        </p:spPr>
        <p:txBody>
          <a:bodyPr anchorCtr="0" anchor="b" bIns="91425" lIns="91425" rIns="91425" wrap="square" tIns="91425"/>
          <a:lstStyle>
            <a:lvl1pPr indent="0" lvl="0" marL="0" marR="0" rtl="0" algn="l">
              <a:spcBef>
                <a:spcPts val="480"/>
              </a:spcBef>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9" name="Shape 49"/>
          <p:cNvSpPr txBox="1"/>
          <p:nvPr>
            <p:ph idx="4" type="body"/>
          </p:nvPr>
        </p:nvSpPr>
        <p:spPr>
          <a:xfrm>
            <a:off x="4645025" y="2174875"/>
            <a:ext cx="4041775" cy="3951288"/>
          </a:xfrm>
          <a:prstGeom prst="rect">
            <a:avLst/>
          </a:prstGeom>
          <a:noFill/>
          <a:ln>
            <a:noFill/>
          </a:ln>
        </p:spPr>
        <p:txBody>
          <a:bodyPr anchorCtr="0" anchor="t" bIns="91425" lIns="91425" rIns="91425" wrap="square" tIns="91425"/>
          <a:lstStyle>
            <a:lvl1pPr indent="-190500" lvl="0" marL="3429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50" name="Shape 50"/>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53" name="Shape 53"/>
        <p:cNvGrpSpPr/>
        <p:nvPr/>
      </p:nvGrpSpPr>
      <p:grpSpPr>
        <a:xfrm>
          <a:off x="0" y="0"/>
          <a:ext cx="0" cy="0"/>
          <a:chOff x="0" y="0"/>
          <a:chExt cx="0" cy="0"/>
        </a:xfrm>
      </p:grpSpPr>
      <p:sp>
        <p:nvSpPr>
          <p:cNvPr id="54" name="Shape 54"/>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55" name="Shape 55"/>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457200" y="273050"/>
            <a:ext cx="3008313" cy="1162050"/>
          </a:xfrm>
          <a:prstGeom prst="rect">
            <a:avLst/>
          </a:prstGeom>
          <a:noFill/>
          <a:ln>
            <a:noFill/>
          </a:ln>
        </p:spPr>
        <p:txBody>
          <a:bodyPr anchorCtr="0" anchor="b" bIns="91425" lIns="91425" rIns="91425" wrap="square" tIns="91425"/>
          <a:lstStyle>
            <a:lvl1pPr indent="0" lvl="0" marL="0" marR="0" rtl="0" algn="l">
              <a:spcBef>
                <a:spcPts val="0"/>
              </a:spcBef>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60" name="Shape 60"/>
          <p:cNvSpPr txBox="1"/>
          <p:nvPr>
            <p:ph idx="1" type="body"/>
          </p:nvPr>
        </p:nvSpPr>
        <p:spPr>
          <a:xfrm>
            <a:off x="3575050" y="273050"/>
            <a:ext cx="5111750" cy="585311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457200" y="1435100"/>
            <a:ext cx="3008313" cy="4691063"/>
          </a:xfrm>
          <a:prstGeom prst="rect">
            <a:avLst/>
          </a:prstGeom>
          <a:noFill/>
          <a:ln>
            <a:noFill/>
          </a:ln>
        </p:spPr>
        <p:txBody>
          <a:bodyPr anchorCtr="0" anchor="t" bIns="91425" lIns="91425" rIns="91425" wrap="square" tIns="91425"/>
          <a:lstStyle>
            <a:lvl1pPr indent="0" lvl="0" marL="0" marR="0" rtl="0" algn="l">
              <a:spcBef>
                <a:spcPts val="280"/>
              </a:spcBef>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1792288" y="4800600"/>
            <a:ext cx="5486400" cy="566738"/>
          </a:xfrm>
          <a:prstGeom prst="rect">
            <a:avLst/>
          </a:prstGeom>
          <a:noFill/>
          <a:ln>
            <a:noFill/>
          </a:ln>
        </p:spPr>
        <p:txBody>
          <a:bodyPr anchorCtr="0" anchor="b" bIns="91425" lIns="91425" rIns="91425" wrap="square" tIns="91425"/>
          <a:lstStyle>
            <a:lvl1pPr indent="0" lvl="0" marL="0" marR="0" rtl="0" algn="l">
              <a:spcBef>
                <a:spcPts val="0"/>
              </a:spcBef>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67" name="Shape 67"/>
          <p:cNvSpPr/>
          <p:nvPr>
            <p:ph idx="2" type="pic"/>
          </p:nvPr>
        </p:nvSpPr>
        <p:spPr>
          <a:xfrm>
            <a:off x="1792288" y="612775"/>
            <a:ext cx="5486400" cy="4114800"/>
          </a:xfrm>
          <a:prstGeom prst="rect">
            <a:avLst/>
          </a:prstGeom>
          <a:noFill/>
          <a:ln>
            <a:noFill/>
          </a:ln>
        </p:spPr>
        <p:txBody>
          <a:bodyPr anchorCtr="0" anchor="t" bIns="91425" lIns="91425" rIns="91425" wrap="square" tIns="91425"/>
          <a:lstStyle>
            <a:lvl1pPr indent="0" lvl="0" marL="0" marR="0" rtl="0" algn="l">
              <a:spcBef>
                <a:spcPts val="640"/>
              </a:spcBef>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1792288" y="5367338"/>
            <a:ext cx="5486400" cy="804862"/>
          </a:xfrm>
          <a:prstGeom prst="rect">
            <a:avLst/>
          </a:prstGeom>
          <a:noFill/>
          <a:ln>
            <a:noFill/>
          </a:ln>
        </p:spPr>
        <p:txBody>
          <a:bodyPr anchorCtr="0" anchor="t" bIns="91425" lIns="91425" rIns="91425" wrap="square" tIns="91425"/>
          <a:lstStyle>
            <a:lvl1pPr indent="0" lvl="0" marL="0" marR="0" rtl="0" algn="l">
              <a:spcBef>
                <a:spcPts val="280"/>
              </a:spcBef>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type="ctrTitle"/>
          </p:nvPr>
        </p:nvSpPr>
        <p:spPr>
          <a:xfrm>
            <a:off x="685800" y="2130425"/>
            <a:ext cx="7772400" cy="1470025"/>
          </a:xfrm>
          <a:prstGeom prst="rect">
            <a:avLst/>
          </a:prstGeom>
          <a:noFill/>
          <a:ln>
            <a:noFill/>
          </a:ln>
        </p:spPr>
        <p:txBody>
          <a:bodyPr anchorCtr="0" anchor="ctr" bIns="45700" lIns="91425" rIns="91425" wrap="square" tIns="45700">
            <a:noAutofit/>
          </a:bodyPr>
          <a:lstStyle/>
          <a:p>
            <a:pPr indent="-279400" lvl="0" marL="0" marR="0" rtl="0" algn="ctr">
              <a:spcBef>
                <a:spcPts val="0"/>
              </a:spcBef>
              <a:buClr>
                <a:schemeClr val="dk2"/>
              </a:buClr>
              <a:buSzPts val="4400"/>
              <a:buFont typeface="Calibri"/>
              <a:buNone/>
            </a:pPr>
            <a:r>
              <a:rPr b="0" i="0" lang="en-US" sz="4400" u="none" cap="none" strike="noStrike">
                <a:solidFill>
                  <a:schemeClr val="dk2"/>
                </a:solidFill>
                <a:latin typeface="Calibri"/>
                <a:ea typeface="Calibri"/>
                <a:cs typeface="Calibri"/>
                <a:sym typeface="Calibri"/>
              </a:rPr>
              <a:t>New Teacher Orientation</a:t>
            </a:r>
          </a:p>
        </p:txBody>
      </p:sp>
      <p:sp>
        <p:nvSpPr>
          <p:cNvPr id="89" name="Shape 89"/>
          <p:cNvSpPr txBox="1"/>
          <p:nvPr>
            <p:ph idx="1" type="subTitle"/>
          </p:nvPr>
        </p:nvSpPr>
        <p:spPr>
          <a:xfrm>
            <a:off x="1371600" y="3886200"/>
            <a:ext cx="6400800" cy="1752600"/>
          </a:xfrm>
          <a:prstGeom prst="rect">
            <a:avLst/>
          </a:prstGeom>
          <a:noFill/>
          <a:ln>
            <a:noFill/>
          </a:ln>
        </p:spPr>
        <p:txBody>
          <a:bodyPr anchorCtr="0" anchor="t" bIns="45700" lIns="91425" rIns="91425" wrap="square" tIns="45700">
            <a:noAutofit/>
          </a:bodyPr>
          <a:lstStyle/>
          <a:p>
            <a:pPr indent="-203200" lvl="0" marL="0" marR="0" rtl="0" algn="ctr">
              <a:spcBef>
                <a:spcPts val="0"/>
              </a:spcBef>
              <a:buClr>
                <a:schemeClr val="dk2"/>
              </a:buClr>
              <a:buSzPts val="3200"/>
              <a:buFont typeface="Arial"/>
              <a:buNone/>
            </a:pPr>
            <a:r>
              <a:rPr b="0" i="0" lang="en-US" sz="3200" u="none" cap="none" strike="noStrike">
                <a:solidFill>
                  <a:schemeClr val="dk2"/>
                </a:solidFill>
                <a:latin typeface="Calibri"/>
                <a:ea typeface="Calibri"/>
                <a:cs typeface="Calibri"/>
                <a:sym typeface="Calibri"/>
              </a:rPr>
              <a:t>How to Effectively Teach Adults</a:t>
            </a:r>
          </a:p>
        </p:txBody>
      </p:sp>
      <p:pic>
        <p:nvPicPr>
          <p:cNvPr id="90" name="Shape 90"/>
          <p:cNvPicPr preferRelativeResize="0"/>
          <p:nvPr/>
        </p:nvPicPr>
        <p:blipFill rotWithShape="1">
          <a:blip r:embed="rId3">
            <a:alphaModFix/>
          </a:blip>
          <a:srcRect b="0" l="0" r="0" t="0"/>
          <a:stretch/>
        </p:blipFill>
        <p:spPr>
          <a:xfrm>
            <a:off x="4800600" y="35896"/>
            <a:ext cx="4285036" cy="85397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Shape 156"/>
          <p:cNvSpPr txBox="1"/>
          <p:nvPr/>
        </p:nvSpPr>
        <p:spPr>
          <a:xfrm>
            <a:off x="7348538" y="6248400"/>
            <a:ext cx="312737" cy="3048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b="0" i="0" sz="1400" u="none" cap="none" strike="noStrike">
              <a:solidFill>
                <a:schemeClr val="dk1"/>
              </a:solidFill>
              <a:latin typeface="Calibri"/>
              <a:ea typeface="Calibri"/>
              <a:cs typeface="Calibri"/>
              <a:sym typeface="Calibri"/>
            </a:endParaRPr>
          </a:p>
        </p:txBody>
      </p:sp>
      <p:sp>
        <p:nvSpPr>
          <p:cNvPr id="157" name="Shape 157"/>
          <p:cNvSpPr txBox="1"/>
          <p:nvPr>
            <p:ph type="title"/>
          </p:nvPr>
        </p:nvSpPr>
        <p:spPr>
          <a:xfrm>
            <a:off x="957250" y="2954450"/>
            <a:ext cx="7315200" cy="1752600"/>
          </a:xfrm>
          <a:prstGeom prst="rect">
            <a:avLst/>
          </a:prstGeom>
          <a:noFill/>
          <a:ln>
            <a:noFill/>
          </a:ln>
        </p:spPr>
        <p:txBody>
          <a:bodyPr anchorCtr="0" anchor="ctr" bIns="45700" lIns="91425" rIns="132075" wrap="square" tIns="45700">
            <a:noAutofit/>
          </a:bodyPr>
          <a:lstStyle/>
          <a:p>
            <a:pPr indent="-251396" lvl="0" marL="0" marR="0" rtl="0" algn="ctr">
              <a:spcBef>
                <a:spcPts val="0"/>
              </a:spcBef>
              <a:buClr>
                <a:schemeClr val="dk1"/>
              </a:buClr>
              <a:buSzPts val="3959"/>
              <a:buFont typeface="Calibri"/>
              <a:buNone/>
            </a:pPr>
            <a:r>
              <a:rPr b="0" i="0" lang="en-US" sz="3959" u="none" cap="none" strike="noStrike">
                <a:solidFill>
                  <a:srgbClr val="FF0000"/>
                </a:solidFill>
                <a:latin typeface="Calibri"/>
                <a:ea typeface="Calibri"/>
                <a:cs typeface="Calibri"/>
                <a:sym typeface="Calibri"/>
              </a:rPr>
              <a:t>For each </a:t>
            </a:r>
            <a:r>
              <a:rPr lang="en-US" sz="3959">
                <a:solidFill>
                  <a:srgbClr val="FF0000"/>
                </a:solidFill>
              </a:rPr>
              <a:t>principle</a:t>
            </a:r>
            <a:r>
              <a:rPr b="0" i="0" lang="en-US" sz="3959" u="none" cap="none" strike="noStrike">
                <a:solidFill>
                  <a:srgbClr val="FF0000"/>
                </a:solidFill>
                <a:latin typeface="Calibri"/>
                <a:ea typeface="Calibri"/>
                <a:cs typeface="Calibri"/>
                <a:sym typeface="Calibri"/>
              </a:rPr>
              <a:t>, there are implications for you, </a:t>
            </a:r>
            <a:br>
              <a:rPr b="0" i="0" lang="en-US" sz="3959" u="none" cap="none" strike="noStrike">
                <a:solidFill>
                  <a:srgbClr val="FF0000"/>
                </a:solidFill>
                <a:latin typeface="Calibri"/>
                <a:ea typeface="Calibri"/>
                <a:cs typeface="Calibri"/>
                <a:sym typeface="Calibri"/>
              </a:rPr>
            </a:br>
            <a:r>
              <a:rPr b="0" i="0" lang="en-US" sz="3959" u="none" cap="none" strike="noStrike">
                <a:solidFill>
                  <a:srgbClr val="FF0000"/>
                </a:solidFill>
                <a:latin typeface="Calibri"/>
                <a:ea typeface="Calibri"/>
                <a:cs typeface="Calibri"/>
                <a:sym typeface="Calibri"/>
              </a:rPr>
              <a:t>the instructor.</a:t>
            </a:r>
          </a:p>
        </p:txBody>
      </p:sp>
      <p:sp>
        <p:nvSpPr>
          <p:cNvPr id="158" name="Shape 158"/>
          <p:cNvSpPr txBox="1"/>
          <p:nvPr/>
        </p:nvSpPr>
        <p:spPr>
          <a:xfrm>
            <a:off x="127800" y="1733375"/>
            <a:ext cx="8888400" cy="1155000"/>
          </a:xfrm>
          <a:prstGeom prst="rect">
            <a:avLst/>
          </a:prstGeom>
          <a:noFill/>
          <a:ln>
            <a:noFill/>
          </a:ln>
        </p:spPr>
        <p:txBody>
          <a:bodyPr anchorCtr="0" anchor="t" bIns="45700" lIns="91425" rIns="91425" wrap="square" tIns="45700">
            <a:noAutofit/>
          </a:bodyPr>
          <a:lstStyle/>
          <a:p>
            <a:pPr indent="0" lvl="0" marL="0" marR="0" rtl="0" algn="ctr">
              <a:spcBef>
                <a:spcPts val="0"/>
              </a:spcBef>
              <a:spcAft>
                <a:spcPts val="0"/>
              </a:spcAft>
              <a:buNone/>
            </a:pPr>
            <a:r>
              <a:t/>
            </a:r>
            <a:endParaRPr b="0" i="0" sz="2400" u="none" cap="none" strike="noStrike">
              <a:solidFill>
                <a:srgbClr val="0000FF"/>
              </a:solidFill>
              <a:latin typeface="Arial"/>
              <a:ea typeface="Arial"/>
              <a:cs typeface="Arial"/>
              <a:sym typeface="Arial"/>
            </a:endParaRPr>
          </a:p>
          <a:p>
            <a:pPr indent="0" lvl="0" marL="0" marR="0" rtl="0" algn="ctr">
              <a:spcBef>
                <a:spcPts val="1000"/>
              </a:spcBef>
              <a:spcAft>
                <a:spcPts val="0"/>
              </a:spcAft>
              <a:buNone/>
            </a:pPr>
            <a:r>
              <a:rPr b="1" i="0" lang="en-US" sz="2400" u="none" cap="none" strike="noStrike">
                <a:solidFill>
                  <a:srgbClr val="0000FF"/>
                </a:solidFill>
                <a:latin typeface="Arial"/>
                <a:ea typeface="Arial"/>
                <a:cs typeface="Arial"/>
                <a:sym typeface="Arial"/>
              </a:rPr>
              <a:t>We should base our lessons on these principles.</a:t>
            </a:r>
          </a:p>
          <a:p>
            <a:pPr indent="0" lvl="0" marL="0" marR="0" rtl="0" algn="ctr">
              <a:spcBef>
                <a:spcPts val="1000"/>
              </a:spcBef>
              <a:spcAft>
                <a:spcPts val="0"/>
              </a:spcAft>
              <a:buNone/>
            </a:pPr>
            <a:r>
              <a:t/>
            </a:r>
            <a:endParaRPr b="1" sz="2400">
              <a:solidFill>
                <a:srgbClr val="0000FF"/>
              </a:solidFill>
            </a:endParaRPr>
          </a:p>
          <a:p>
            <a:pPr lvl="0" marR="0" rtl="0" algn="ctr">
              <a:spcBef>
                <a:spcPts val="900"/>
              </a:spcBef>
              <a:buNone/>
            </a:pPr>
            <a:r>
              <a:t/>
            </a:r>
            <a:endParaRPr b="1" i="0" sz="2400" u="none" cap="none" strike="noStrike">
              <a:solidFill>
                <a:srgbClr val="0000FF"/>
              </a:solidFill>
            </a:endParaRPr>
          </a:p>
        </p:txBody>
      </p:sp>
      <p:pic>
        <p:nvPicPr>
          <p:cNvPr id="159" name="Shape 159"/>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txBox="1"/>
          <p:nvPr/>
        </p:nvSpPr>
        <p:spPr>
          <a:xfrm>
            <a:off x="7348538" y="6248400"/>
            <a:ext cx="312737" cy="3048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b="0" i="0" sz="1400" u="none" cap="none" strike="noStrike">
              <a:solidFill>
                <a:schemeClr val="dk1"/>
              </a:solidFill>
              <a:latin typeface="Calibri"/>
              <a:ea typeface="Calibri"/>
              <a:cs typeface="Calibri"/>
              <a:sym typeface="Calibri"/>
            </a:endParaRPr>
          </a:p>
        </p:txBody>
      </p:sp>
      <p:sp>
        <p:nvSpPr>
          <p:cNvPr id="166" name="Shape 166"/>
          <p:cNvSpPr txBox="1"/>
          <p:nvPr>
            <p:ph type="title"/>
          </p:nvPr>
        </p:nvSpPr>
        <p:spPr>
          <a:xfrm>
            <a:off x="0" y="914400"/>
            <a:ext cx="9144000" cy="1905000"/>
          </a:xfrm>
          <a:prstGeom prst="rect">
            <a:avLst/>
          </a:prstGeom>
          <a:noFill/>
          <a:ln>
            <a:noFill/>
          </a:ln>
        </p:spPr>
        <p:txBody>
          <a:bodyPr anchorCtr="0" anchor="ctr" bIns="45700" lIns="91425" rIns="132075" wrap="square" tIns="45700">
            <a:noAutofit/>
          </a:bodyPr>
          <a:lstStyle/>
          <a:p>
            <a:pPr indent="-279400" lvl="0" marL="0" marR="0" rtl="0" algn="ctr">
              <a:spcBef>
                <a:spcPts val="0"/>
              </a:spcBef>
              <a:buClr>
                <a:schemeClr val="dk1"/>
              </a:buClr>
              <a:buSzPts val="4400"/>
              <a:buFont typeface="Calibri"/>
              <a:buNone/>
            </a:pPr>
            <a:r>
              <a:rPr b="0" i="0" lang="en-US" sz="4400" u="none" cap="none" strike="noStrike">
                <a:solidFill>
                  <a:srgbClr val="0000FF"/>
                </a:solidFill>
                <a:latin typeface="Calibri"/>
                <a:ea typeface="Calibri"/>
                <a:cs typeface="Calibri"/>
                <a:sym typeface="Calibri"/>
              </a:rPr>
              <a:t>1. Adult learners are autonomous and self-directed.</a:t>
            </a:r>
          </a:p>
        </p:txBody>
      </p:sp>
      <p:sp>
        <p:nvSpPr>
          <p:cNvPr id="167" name="Shape 167"/>
          <p:cNvSpPr txBox="1"/>
          <p:nvPr>
            <p:ph idx="1" type="body"/>
          </p:nvPr>
        </p:nvSpPr>
        <p:spPr>
          <a:xfrm>
            <a:off x="1219200" y="2819400"/>
            <a:ext cx="7315200" cy="3124200"/>
          </a:xfrm>
          <a:prstGeom prst="rect">
            <a:avLst/>
          </a:prstGeom>
          <a:noFill/>
          <a:ln>
            <a:noFill/>
          </a:ln>
        </p:spPr>
        <p:txBody>
          <a:bodyPr anchorCtr="0" anchor="t" bIns="45700" lIns="91425" rIns="132075" wrap="square" tIns="45700">
            <a:noAutofit/>
          </a:bodyPr>
          <a:lstStyle/>
          <a:p>
            <a:pPr indent="-611188" lvl="0" marL="649288" marR="0" rtl="0" algn="l">
              <a:spcBef>
                <a:spcPts val="0"/>
              </a:spcBef>
              <a:spcAft>
                <a:spcPts val="0"/>
              </a:spcAft>
              <a:buClr>
                <a:schemeClr val="dk1"/>
              </a:buClr>
              <a:buSzPts val="3200"/>
              <a:buFont typeface="Arial"/>
              <a:buChar char="●"/>
            </a:pPr>
            <a:r>
              <a:rPr b="1" i="0" lang="en-US" sz="3200" u="none" cap="none" strike="noStrike">
                <a:solidFill>
                  <a:schemeClr val="dk1"/>
                </a:solidFill>
                <a:latin typeface="Calibri"/>
                <a:ea typeface="Calibri"/>
                <a:cs typeface="Calibri"/>
                <a:sym typeface="Calibri"/>
              </a:rPr>
              <a:t>Implications:</a:t>
            </a:r>
          </a:p>
          <a:p>
            <a:pPr lvl="1" marR="0" rtl="0" algn="l">
              <a:spcBef>
                <a:spcPts val="640"/>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Involve participants.</a:t>
            </a:r>
          </a:p>
          <a:p>
            <a:pPr lvl="1" marR="0" rtl="0" algn="l">
              <a:spcBef>
                <a:spcPts val="640"/>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Serve as facilitator.</a:t>
            </a:r>
          </a:p>
          <a:p>
            <a:pPr lvl="1" marR="0" rtl="0" algn="l">
              <a:spcBef>
                <a:spcPts val="640"/>
              </a:spcBef>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Determine interests of learners.</a:t>
            </a:r>
          </a:p>
        </p:txBody>
      </p:sp>
      <p:pic>
        <p:nvPicPr>
          <p:cNvPr id="168" name="Shape 168"/>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nvSpPr>
        <p:spPr>
          <a:xfrm>
            <a:off x="7348538" y="6248400"/>
            <a:ext cx="312737" cy="3048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b="0" i="0" sz="1400" u="none" cap="none" strike="noStrike">
              <a:solidFill>
                <a:schemeClr val="dk1"/>
              </a:solidFill>
              <a:latin typeface="Calibri"/>
              <a:ea typeface="Calibri"/>
              <a:cs typeface="Calibri"/>
              <a:sym typeface="Calibri"/>
            </a:endParaRPr>
          </a:p>
        </p:txBody>
      </p:sp>
      <p:sp>
        <p:nvSpPr>
          <p:cNvPr id="175" name="Shape 175"/>
          <p:cNvSpPr txBox="1"/>
          <p:nvPr>
            <p:ph type="title"/>
          </p:nvPr>
        </p:nvSpPr>
        <p:spPr>
          <a:xfrm>
            <a:off x="0" y="914400"/>
            <a:ext cx="9144000" cy="1905000"/>
          </a:xfrm>
          <a:prstGeom prst="rect">
            <a:avLst/>
          </a:prstGeom>
          <a:noFill/>
          <a:ln>
            <a:noFill/>
          </a:ln>
        </p:spPr>
        <p:txBody>
          <a:bodyPr anchorCtr="0" anchor="ctr" bIns="45700" lIns="91425" rIns="132075" wrap="square" tIns="45700">
            <a:noAutofit/>
          </a:bodyPr>
          <a:lstStyle/>
          <a:p>
            <a:pPr indent="-279400" lvl="0" marL="0" marR="0" rtl="0" algn="ctr">
              <a:spcBef>
                <a:spcPts val="0"/>
              </a:spcBef>
              <a:buClr>
                <a:schemeClr val="dk1"/>
              </a:buClr>
              <a:buSzPts val="4400"/>
              <a:buFont typeface="Calibri"/>
              <a:buNone/>
            </a:pPr>
            <a:r>
              <a:rPr b="0" i="0" lang="en-US" sz="4400" u="none" cap="none" strike="noStrike">
                <a:solidFill>
                  <a:srgbClr val="0000FF"/>
                </a:solidFill>
                <a:latin typeface="Calibri"/>
                <a:ea typeface="Calibri"/>
                <a:cs typeface="Calibri"/>
                <a:sym typeface="Calibri"/>
              </a:rPr>
              <a:t>2. Adult learners have a foundation of life experiences and knowledge.</a:t>
            </a:r>
          </a:p>
        </p:txBody>
      </p:sp>
      <p:sp>
        <p:nvSpPr>
          <p:cNvPr id="176" name="Shape 176"/>
          <p:cNvSpPr txBox="1"/>
          <p:nvPr>
            <p:ph idx="1" type="body"/>
          </p:nvPr>
        </p:nvSpPr>
        <p:spPr>
          <a:xfrm>
            <a:off x="1143000" y="2819400"/>
            <a:ext cx="7315200" cy="3352800"/>
          </a:xfrm>
          <a:prstGeom prst="rect">
            <a:avLst/>
          </a:prstGeom>
          <a:noFill/>
          <a:ln>
            <a:noFill/>
          </a:ln>
        </p:spPr>
        <p:txBody>
          <a:bodyPr anchorCtr="0" anchor="t" bIns="45700" lIns="91425" rIns="132075" wrap="square" tIns="45700">
            <a:noAutofit/>
          </a:bodyPr>
          <a:lstStyle/>
          <a:p>
            <a:pPr indent="-611187" lvl="0" marL="649287" marR="0" rtl="0" algn="l">
              <a:spcBef>
                <a:spcPts val="0"/>
              </a:spcBef>
              <a:spcAft>
                <a:spcPts val="0"/>
              </a:spcAft>
              <a:buClr>
                <a:schemeClr val="dk1"/>
              </a:buClr>
              <a:buSzPts val="3200"/>
              <a:buFont typeface="Calibri"/>
              <a:buChar char="●"/>
            </a:pPr>
            <a:r>
              <a:rPr b="1" i="0" lang="en-US" sz="3200" u="none" cap="none" strike="noStrike">
                <a:solidFill>
                  <a:schemeClr val="dk1"/>
                </a:solidFill>
                <a:latin typeface="Calibri"/>
                <a:ea typeface="Calibri"/>
                <a:cs typeface="Calibri"/>
                <a:sym typeface="Calibri"/>
              </a:rPr>
              <a:t>Implications:</a:t>
            </a:r>
          </a:p>
          <a:p>
            <a:pPr lvl="1" marR="0" rtl="0" algn="l">
              <a:spcBef>
                <a:spcPts val="0"/>
              </a:spcBef>
              <a:spcAft>
                <a:spcPts val="0"/>
              </a:spcAft>
              <a:buClr>
                <a:schemeClr val="dk1"/>
              </a:buClr>
              <a:buSzPts val="3200"/>
              <a:buFont typeface="Calibri"/>
              <a:buChar char="○"/>
            </a:pPr>
            <a:r>
              <a:rPr b="0" i="0" lang="en-US" sz="3200" u="none" cap="none" strike="noStrike">
                <a:solidFill>
                  <a:schemeClr val="dk1"/>
                </a:solidFill>
                <a:latin typeface="Calibri"/>
                <a:ea typeface="Calibri"/>
                <a:cs typeface="Calibri"/>
                <a:sym typeface="Calibri"/>
              </a:rPr>
              <a:t>Recognize expertise of participants.</a:t>
            </a:r>
          </a:p>
          <a:p>
            <a:pPr lvl="1" marR="0" rtl="0" algn="l">
              <a:spcBef>
                <a:spcPts val="640"/>
              </a:spcBef>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Encourage participants to share their experiences and knowledge.</a:t>
            </a:r>
          </a:p>
        </p:txBody>
      </p:sp>
      <p:pic>
        <p:nvPicPr>
          <p:cNvPr id="177" name="Shape 177"/>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nvSpPr>
        <p:spPr>
          <a:xfrm>
            <a:off x="7348538" y="6248400"/>
            <a:ext cx="312737" cy="3048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b="0" i="0" sz="1400" u="none" cap="none" strike="noStrike">
              <a:solidFill>
                <a:schemeClr val="dk1"/>
              </a:solidFill>
              <a:latin typeface="Calibri"/>
              <a:ea typeface="Calibri"/>
              <a:cs typeface="Calibri"/>
              <a:sym typeface="Calibri"/>
            </a:endParaRPr>
          </a:p>
        </p:txBody>
      </p:sp>
      <p:sp>
        <p:nvSpPr>
          <p:cNvPr id="184" name="Shape 184"/>
          <p:cNvSpPr txBox="1"/>
          <p:nvPr>
            <p:ph type="title"/>
          </p:nvPr>
        </p:nvSpPr>
        <p:spPr>
          <a:xfrm>
            <a:off x="0" y="914400"/>
            <a:ext cx="9144000" cy="1905000"/>
          </a:xfrm>
          <a:prstGeom prst="rect">
            <a:avLst/>
          </a:prstGeom>
          <a:noFill/>
          <a:ln>
            <a:noFill/>
          </a:ln>
        </p:spPr>
        <p:txBody>
          <a:bodyPr anchorCtr="0" anchor="ctr" bIns="45700" lIns="91425" rIns="132075" wrap="square" tIns="45700">
            <a:noAutofit/>
          </a:bodyPr>
          <a:lstStyle/>
          <a:p>
            <a:pPr indent="-279400" lvl="0" marL="0" marR="0" rtl="0" algn="ctr">
              <a:spcBef>
                <a:spcPts val="0"/>
              </a:spcBef>
              <a:buClr>
                <a:schemeClr val="dk1"/>
              </a:buClr>
              <a:buSzPts val="4400"/>
              <a:buFont typeface="Calibri"/>
              <a:buNone/>
            </a:pPr>
            <a:r>
              <a:rPr b="0" i="0" lang="en-US" sz="4400" u="none" cap="none" strike="noStrike">
                <a:solidFill>
                  <a:srgbClr val="0000FF"/>
                </a:solidFill>
                <a:latin typeface="Calibri"/>
                <a:ea typeface="Calibri"/>
                <a:cs typeface="Calibri"/>
                <a:sym typeface="Calibri"/>
              </a:rPr>
              <a:t>3. Adult learners are goal-oriented.</a:t>
            </a:r>
          </a:p>
        </p:txBody>
      </p:sp>
      <p:sp>
        <p:nvSpPr>
          <p:cNvPr id="185" name="Shape 185"/>
          <p:cNvSpPr txBox="1"/>
          <p:nvPr>
            <p:ph idx="1" type="body"/>
          </p:nvPr>
        </p:nvSpPr>
        <p:spPr>
          <a:xfrm>
            <a:off x="1143000" y="2819400"/>
            <a:ext cx="7315200" cy="3200400"/>
          </a:xfrm>
          <a:prstGeom prst="rect">
            <a:avLst/>
          </a:prstGeom>
          <a:noFill/>
          <a:ln>
            <a:noFill/>
          </a:ln>
        </p:spPr>
        <p:txBody>
          <a:bodyPr anchorCtr="0" anchor="t" bIns="45700" lIns="91425" rIns="132075" wrap="square" tIns="45700">
            <a:noAutofit/>
          </a:bodyPr>
          <a:lstStyle/>
          <a:p>
            <a:pPr indent="-611187" lvl="0" marL="649287" marR="0" rtl="0" algn="l">
              <a:spcBef>
                <a:spcPts val="0"/>
              </a:spcBef>
              <a:spcAft>
                <a:spcPts val="0"/>
              </a:spcAft>
              <a:buClr>
                <a:schemeClr val="dk1"/>
              </a:buClr>
              <a:buSzPts val="3200"/>
              <a:buFont typeface="Calibri"/>
              <a:buChar char="●"/>
            </a:pPr>
            <a:r>
              <a:rPr b="1" i="0" lang="en-US" sz="3200" u="none" cap="none" strike="noStrike">
                <a:solidFill>
                  <a:schemeClr val="dk1"/>
                </a:solidFill>
                <a:latin typeface="Calibri"/>
                <a:ea typeface="Calibri"/>
                <a:cs typeface="Calibri"/>
                <a:sym typeface="Calibri"/>
              </a:rPr>
              <a:t>Implications:</a:t>
            </a:r>
          </a:p>
          <a:p>
            <a:pPr lvl="1" marR="0" rtl="0" algn="l">
              <a:spcBef>
                <a:spcPts val="0"/>
              </a:spcBef>
              <a:spcAft>
                <a:spcPts val="0"/>
              </a:spcAft>
              <a:buClr>
                <a:schemeClr val="dk1"/>
              </a:buClr>
              <a:buSzPts val="3200"/>
              <a:buFont typeface="Calibri"/>
              <a:buChar char="○"/>
            </a:pPr>
            <a:r>
              <a:rPr b="0" i="0" lang="en-US" sz="3200" u="none" cap="none" strike="noStrike">
                <a:solidFill>
                  <a:schemeClr val="dk1"/>
                </a:solidFill>
                <a:latin typeface="Calibri"/>
                <a:ea typeface="Calibri"/>
                <a:cs typeface="Calibri"/>
                <a:sym typeface="Calibri"/>
              </a:rPr>
              <a:t>Be organized.</a:t>
            </a:r>
          </a:p>
          <a:p>
            <a:pPr lvl="1" marR="0" rtl="0" algn="l">
              <a:spcBef>
                <a:spcPts val="640"/>
              </a:spcBef>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Have clear objectives.</a:t>
            </a:r>
          </a:p>
        </p:txBody>
      </p:sp>
      <p:pic>
        <p:nvPicPr>
          <p:cNvPr id="186" name="Shape 186"/>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Shape 192"/>
          <p:cNvSpPr txBox="1"/>
          <p:nvPr/>
        </p:nvSpPr>
        <p:spPr>
          <a:xfrm>
            <a:off x="7348538" y="6248400"/>
            <a:ext cx="312737" cy="3048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b="0" i="0" sz="1400" u="none" cap="none" strike="noStrike">
              <a:solidFill>
                <a:schemeClr val="dk1"/>
              </a:solidFill>
              <a:latin typeface="Calibri"/>
              <a:ea typeface="Calibri"/>
              <a:cs typeface="Calibri"/>
              <a:sym typeface="Calibri"/>
            </a:endParaRPr>
          </a:p>
        </p:txBody>
      </p:sp>
      <p:sp>
        <p:nvSpPr>
          <p:cNvPr id="193" name="Shape 193"/>
          <p:cNvSpPr txBox="1"/>
          <p:nvPr>
            <p:ph type="title"/>
          </p:nvPr>
        </p:nvSpPr>
        <p:spPr>
          <a:xfrm>
            <a:off x="0" y="914400"/>
            <a:ext cx="9144000" cy="1905000"/>
          </a:xfrm>
          <a:prstGeom prst="rect">
            <a:avLst/>
          </a:prstGeom>
          <a:noFill/>
          <a:ln>
            <a:noFill/>
          </a:ln>
        </p:spPr>
        <p:txBody>
          <a:bodyPr anchorCtr="0" anchor="ctr" bIns="45700" lIns="91425" rIns="132075" wrap="square" tIns="45700">
            <a:noAutofit/>
          </a:bodyPr>
          <a:lstStyle/>
          <a:p>
            <a:pPr indent="-279400" lvl="0" marL="0" marR="0" rtl="0" algn="ctr">
              <a:spcBef>
                <a:spcPts val="0"/>
              </a:spcBef>
              <a:buClr>
                <a:schemeClr val="dk1"/>
              </a:buClr>
              <a:buSzPts val="4400"/>
              <a:buFont typeface="Calibri"/>
              <a:buNone/>
            </a:pPr>
            <a:r>
              <a:rPr b="0" i="0" lang="en-US" sz="4400" u="none" cap="none" strike="noStrike">
                <a:solidFill>
                  <a:srgbClr val="0000FF"/>
                </a:solidFill>
                <a:latin typeface="Calibri"/>
                <a:ea typeface="Calibri"/>
                <a:cs typeface="Calibri"/>
                <a:sym typeface="Calibri"/>
              </a:rPr>
              <a:t>4. Adult learners are </a:t>
            </a:r>
            <a:br>
              <a:rPr b="0" i="0" lang="en-US" sz="4400" u="none" cap="none" strike="noStrike">
                <a:solidFill>
                  <a:srgbClr val="0000FF"/>
                </a:solidFill>
                <a:latin typeface="Calibri"/>
                <a:ea typeface="Calibri"/>
                <a:cs typeface="Calibri"/>
                <a:sym typeface="Calibri"/>
              </a:rPr>
            </a:br>
            <a:r>
              <a:rPr b="0" i="0" lang="en-US" sz="4400" u="none" cap="none" strike="noStrike">
                <a:solidFill>
                  <a:srgbClr val="0000FF"/>
                </a:solidFill>
                <a:latin typeface="Calibri"/>
                <a:ea typeface="Calibri"/>
                <a:cs typeface="Calibri"/>
                <a:sym typeface="Calibri"/>
              </a:rPr>
              <a:t>relevancy-oriented.</a:t>
            </a:r>
          </a:p>
        </p:txBody>
      </p:sp>
      <p:sp>
        <p:nvSpPr>
          <p:cNvPr id="194" name="Shape 194"/>
          <p:cNvSpPr txBox="1"/>
          <p:nvPr>
            <p:ph idx="1" type="body"/>
          </p:nvPr>
        </p:nvSpPr>
        <p:spPr>
          <a:xfrm>
            <a:off x="1143000" y="2819400"/>
            <a:ext cx="7315200" cy="3124200"/>
          </a:xfrm>
          <a:prstGeom prst="rect">
            <a:avLst/>
          </a:prstGeom>
          <a:noFill/>
          <a:ln>
            <a:noFill/>
          </a:ln>
        </p:spPr>
        <p:txBody>
          <a:bodyPr anchorCtr="0" anchor="t" bIns="45700" lIns="91425" rIns="132075" wrap="square" tIns="45700">
            <a:noAutofit/>
          </a:bodyPr>
          <a:lstStyle/>
          <a:p>
            <a:pPr indent="-611187" lvl="0" marL="649287" marR="0" rtl="0" algn="l">
              <a:spcBef>
                <a:spcPts val="0"/>
              </a:spcBef>
              <a:spcAft>
                <a:spcPts val="0"/>
              </a:spcAft>
              <a:buClr>
                <a:schemeClr val="dk1"/>
              </a:buClr>
              <a:buSzPts val="3200"/>
              <a:buFont typeface="Calibri"/>
              <a:buChar char="●"/>
            </a:pPr>
            <a:r>
              <a:rPr b="1" i="0" lang="en-US" sz="3200" u="none" cap="none" strike="noStrike">
                <a:solidFill>
                  <a:schemeClr val="dk1"/>
                </a:solidFill>
                <a:latin typeface="Calibri"/>
                <a:ea typeface="Calibri"/>
                <a:cs typeface="Calibri"/>
                <a:sym typeface="Calibri"/>
              </a:rPr>
              <a:t>Implication:</a:t>
            </a:r>
          </a:p>
          <a:p>
            <a:pPr lvl="1" marR="0" rtl="0" algn="l">
              <a:spcBef>
                <a:spcPts val="640"/>
              </a:spcBef>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Explain how learning objectives relate to class activities.</a:t>
            </a:r>
          </a:p>
        </p:txBody>
      </p:sp>
      <p:pic>
        <p:nvPicPr>
          <p:cNvPr id="195" name="Shape 195"/>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Shape 201"/>
          <p:cNvSpPr txBox="1"/>
          <p:nvPr/>
        </p:nvSpPr>
        <p:spPr>
          <a:xfrm>
            <a:off x="7348538" y="6248400"/>
            <a:ext cx="312737" cy="3048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b="0" i="0" sz="1400" u="none" cap="none" strike="noStrike">
              <a:solidFill>
                <a:schemeClr val="dk1"/>
              </a:solidFill>
              <a:latin typeface="Calibri"/>
              <a:ea typeface="Calibri"/>
              <a:cs typeface="Calibri"/>
              <a:sym typeface="Calibri"/>
            </a:endParaRPr>
          </a:p>
        </p:txBody>
      </p:sp>
      <p:sp>
        <p:nvSpPr>
          <p:cNvPr id="202" name="Shape 202"/>
          <p:cNvSpPr txBox="1"/>
          <p:nvPr>
            <p:ph type="title"/>
          </p:nvPr>
        </p:nvSpPr>
        <p:spPr>
          <a:xfrm>
            <a:off x="0" y="914400"/>
            <a:ext cx="9144000" cy="1905000"/>
          </a:xfrm>
          <a:prstGeom prst="rect">
            <a:avLst/>
          </a:prstGeom>
          <a:noFill/>
          <a:ln>
            <a:noFill/>
          </a:ln>
        </p:spPr>
        <p:txBody>
          <a:bodyPr anchorCtr="0" anchor="ctr" bIns="45700" lIns="91425" rIns="132075" wrap="square" tIns="45700">
            <a:noAutofit/>
          </a:bodyPr>
          <a:lstStyle/>
          <a:p>
            <a:pPr indent="-279400" lvl="0" marL="0" marR="0" rtl="0" algn="ctr">
              <a:spcBef>
                <a:spcPts val="0"/>
              </a:spcBef>
              <a:buClr>
                <a:schemeClr val="dk1"/>
              </a:buClr>
              <a:buSzPts val="4400"/>
              <a:buFont typeface="Calibri"/>
              <a:buNone/>
            </a:pPr>
            <a:r>
              <a:rPr b="0" i="0" lang="en-US" sz="4400" u="none" cap="none" strike="noStrike">
                <a:solidFill>
                  <a:srgbClr val="0000FF"/>
                </a:solidFill>
                <a:latin typeface="Calibri"/>
                <a:ea typeface="Calibri"/>
                <a:cs typeface="Calibri"/>
                <a:sym typeface="Calibri"/>
              </a:rPr>
              <a:t>5. Adult learners are practical.</a:t>
            </a:r>
          </a:p>
        </p:txBody>
      </p:sp>
      <p:sp>
        <p:nvSpPr>
          <p:cNvPr id="203" name="Shape 203"/>
          <p:cNvSpPr txBox="1"/>
          <p:nvPr>
            <p:ph idx="1" type="body"/>
          </p:nvPr>
        </p:nvSpPr>
        <p:spPr>
          <a:xfrm>
            <a:off x="1143000" y="2819400"/>
            <a:ext cx="7315200" cy="3352800"/>
          </a:xfrm>
          <a:prstGeom prst="rect">
            <a:avLst/>
          </a:prstGeom>
          <a:noFill/>
          <a:ln>
            <a:noFill/>
          </a:ln>
        </p:spPr>
        <p:txBody>
          <a:bodyPr anchorCtr="0" anchor="t" bIns="45700" lIns="91425" rIns="132075" wrap="square" tIns="45700">
            <a:noAutofit/>
          </a:bodyPr>
          <a:lstStyle/>
          <a:p>
            <a:pPr indent="-431800" lvl="0" marL="457200" marR="0" rtl="0" algn="l">
              <a:spcBef>
                <a:spcPts val="0"/>
              </a:spcBef>
              <a:spcAft>
                <a:spcPts val="0"/>
              </a:spcAft>
              <a:buClr>
                <a:schemeClr val="dk1"/>
              </a:buClr>
              <a:buSzPts val="3200"/>
              <a:buFont typeface="Calibri"/>
              <a:buChar char="●"/>
            </a:pPr>
            <a:r>
              <a:rPr b="1" i="0" lang="en-US" sz="3200" u="none" cap="none" strike="noStrike">
                <a:solidFill>
                  <a:schemeClr val="dk1"/>
                </a:solidFill>
                <a:latin typeface="Calibri"/>
                <a:ea typeface="Calibri"/>
                <a:cs typeface="Calibri"/>
                <a:sym typeface="Calibri"/>
              </a:rPr>
              <a:t>Implication:</a:t>
            </a:r>
          </a:p>
          <a:p>
            <a:pPr indent="-431800" lvl="1" marL="914400" marR="0" rtl="0" algn="l">
              <a:spcBef>
                <a:spcPts val="0"/>
              </a:spcBef>
              <a:buClr>
                <a:schemeClr val="dk1"/>
              </a:buClr>
              <a:buSzPts val="3200"/>
              <a:buFont typeface="Calibri"/>
              <a:buChar char="○"/>
            </a:pPr>
            <a:r>
              <a:rPr b="0" i="0" lang="en-US" sz="3200" u="none" cap="none" strike="noStrike">
                <a:solidFill>
                  <a:schemeClr val="dk1"/>
                </a:solidFill>
                <a:latin typeface="Calibri"/>
                <a:ea typeface="Calibri"/>
                <a:cs typeface="Calibri"/>
                <a:sym typeface="Calibri"/>
              </a:rPr>
              <a:t>Show relevance of class to earning their diploma.</a:t>
            </a:r>
          </a:p>
        </p:txBody>
      </p:sp>
      <p:pic>
        <p:nvPicPr>
          <p:cNvPr id="204" name="Shape 204"/>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nvSpPr>
        <p:spPr>
          <a:xfrm>
            <a:off x="7348538" y="6248400"/>
            <a:ext cx="312737" cy="3048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b="0" i="0" sz="1400" u="none" cap="none" strike="noStrike">
              <a:solidFill>
                <a:schemeClr val="dk1"/>
              </a:solidFill>
              <a:latin typeface="Calibri"/>
              <a:ea typeface="Calibri"/>
              <a:cs typeface="Calibri"/>
              <a:sym typeface="Calibri"/>
            </a:endParaRPr>
          </a:p>
        </p:txBody>
      </p:sp>
      <p:sp>
        <p:nvSpPr>
          <p:cNvPr id="211" name="Shape 211"/>
          <p:cNvSpPr txBox="1"/>
          <p:nvPr>
            <p:ph type="title"/>
          </p:nvPr>
        </p:nvSpPr>
        <p:spPr>
          <a:xfrm>
            <a:off x="0" y="914400"/>
            <a:ext cx="9144000" cy="1905000"/>
          </a:xfrm>
          <a:prstGeom prst="rect">
            <a:avLst/>
          </a:prstGeom>
          <a:noFill/>
          <a:ln>
            <a:noFill/>
          </a:ln>
        </p:spPr>
        <p:txBody>
          <a:bodyPr anchorCtr="0" anchor="ctr" bIns="45700" lIns="91425" rIns="132075" wrap="square" tIns="45700">
            <a:noAutofit/>
          </a:bodyPr>
          <a:lstStyle/>
          <a:p>
            <a:pPr indent="-279400" lvl="0" marL="0" marR="0" rtl="0" algn="ctr">
              <a:spcBef>
                <a:spcPts val="0"/>
              </a:spcBef>
              <a:buClr>
                <a:schemeClr val="dk1"/>
              </a:buClr>
              <a:buSzPts val="4400"/>
              <a:buFont typeface="Calibri"/>
              <a:buNone/>
            </a:pPr>
            <a:r>
              <a:rPr b="0" i="0" lang="en-US" sz="4400" u="none" cap="none" strike="noStrike">
                <a:solidFill>
                  <a:srgbClr val="0000FF"/>
                </a:solidFill>
                <a:latin typeface="Calibri"/>
                <a:ea typeface="Calibri"/>
                <a:cs typeface="Calibri"/>
                <a:sym typeface="Calibri"/>
              </a:rPr>
              <a:t>6. Adult learners need to be respected.</a:t>
            </a:r>
          </a:p>
        </p:txBody>
      </p:sp>
      <p:sp>
        <p:nvSpPr>
          <p:cNvPr id="212" name="Shape 212"/>
          <p:cNvSpPr txBox="1"/>
          <p:nvPr>
            <p:ph idx="1" type="body"/>
          </p:nvPr>
        </p:nvSpPr>
        <p:spPr>
          <a:xfrm>
            <a:off x="1143000" y="2819400"/>
            <a:ext cx="7315200" cy="3429000"/>
          </a:xfrm>
          <a:prstGeom prst="rect">
            <a:avLst/>
          </a:prstGeom>
          <a:noFill/>
          <a:ln>
            <a:noFill/>
          </a:ln>
        </p:spPr>
        <p:txBody>
          <a:bodyPr anchorCtr="0" anchor="t" bIns="45700" lIns="91425" rIns="132075" wrap="square" tIns="45700">
            <a:noAutofit/>
          </a:bodyPr>
          <a:lstStyle/>
          <a:p>
            <a:pPr indent="-431800" lvl="0" marL="457200" marR="0" rtl="0" algn="l">
              <a:spcBef>
                <a:spcPts val="0"/>
              </a:spcBef>
              <a:spcAft>
                <a:spcPts val="0"/>
              </a:spcAft>
              <a:buClr>
                <a:schemeClr val="dk1"/>
              </a:buClr>
              <a:buSzPts val="3200"/>
              <a:buFont typeface="Calibri"/>
              <a:buChar char="●"/>
            </a:pPr>
            <a:r>
              <a:rPr b="1" i="0" lang="en-US" sz="3200" u="none" cap="none" strike="noStrike">
                <a:solidFill>
                  <a:schemeClr val="dk1"/>
                </a:solidFill>
                <a:latin typeface="Calibri"/>
                <a:ea typeface="Calibri"/>
                <a:cs typeface="Calibri"/>
                <a:sym typeface="Calibri"/>
              </a:rPr>
              <a:t>Implications:</a:t>
            </a:r>
          </a:p>
          <a:p>
            <a:pPr indent="-431800" lvl="1" marL="914400" marR="0" rtl="0" algn="l">
              <a:spcBef>
                <a:spcPts val="0"/>
              </a:spcBef>
              <a:spcAft>
                <a:spcPts val="0"/>
              </a:spcAft>
              <a:buClr>
                <a:schemeClr val="dk1"/>
              </a:buClr>
              <a:buSzPts val="3200"/>
              <a:buFont typeface="Calibri"/>
              <a:buChar char="○"/>
            </a:pPr>
            <a:r>
              <a:rPr b="0" i="0" lang="en-US" sz="3200" u="none" cap="none" strike="noStrike">
                <a:solidFill>
                  <a:schemeClr val="dk1"/>
                </a:solidFill>
                <a:latin typeface="Calibri"/>
                <a:ea typeface="Calibri"/>
                <a:cs typeface="Calibri"/>
                <a:sym typeface="Calibri"/>
              </a:rPr>
              <a:t>Acknowledge the wealth of knowledge and experiences the participants bring to the training.</a:t>
            </a:r>
          </a:p>
          <a:p>
            <a:pPr indent="-431800" lvl="1" marL="914400" marR="0" rtl="0" algn="l">
              <a:spcBef>
                <a:spcPts val="0"/>
              </a:spcBef>
              <a:buClr>
                <a:schemeClr val="dk1"/>
              </a:buClr>
              <a:buSzPts val="3200"/>
              <a:buFont typeface="Calibri"/>
              <a:buChar char="○"/>
            </a:pPr>
            <a:r>
              <a:rPr b="0" i="0" lang="en-US" sz="3200" u="none" cap="none" strike="noStrike">
                <a:solidFill>
                  <a:schemeClr val="dk1"/>
                </a:solidFill>
                <a:latin typeface="Calibri"/>
                <a:ea typeface="Calibri"/>
                <a:cs typeface="Calibri"/>
                <a:sym typeface="Calibri"/>
              </a:rPr>
              <a:t>Treat the participants as equals rather than subordinates.</a:t>
            </a:r>
          </a:p>
        </p:txBody>
      </p:sp>
      <p:pic>
        <p:nvPicPr>
          <p:cNvPr id="213" name="Shape 213"/>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Shape 219"/>
          <p:cNvSpPr txBox="1"/>
          <p:nvPr/>
        </p:nvSpPr>
        <p:spPr>
          <a:xfrm>
            <a:off x="7348538" y="6248400"/>
            <a:ext cx="312737" cy="3048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b="0" i="0" sz="1400" u="none" cap="none" strike="noStrike">
              <a:solidFill>
                <a:schemeClr val="dk1"/>
              </a:solidFill>
              <a:latin typeface="Calibri"/>
              <a:ea typeface="Calibri"/>
              <a:cs typeface="Calibri"/>
              <a:sym typeface="Calibri"/>
            </a:endParaRPr>
          </a:p>
        </p:txBody>
      </p:sp>
      <p:sp>
        <p:nvSpPr>
          <p:cNvPr id="220" name="Shape 220"/>
          <p:cNvSpPr txBox="1"/>
          <p:nvPr>
            <p:ph type="title"/>
          </p:nvPr>
        </p:nvSpPr>
        <p:spPr>
          <a:xfrm>
            <a:off x="0" y="609600"/>
            <a:ext cx="9144000" cy="1752600"/>
          </a:xfrm>
          <a:prstGeom prst="rect">
            <a:avLst/>
          </a:prstGeom>
          <a:noFill/>
          <a:ln>
            <a:noFill/>
          </a:ln>
        </p:spPr>
        <p:txBody>
          <a:bodyPr anchorCtr="0" anchor="ctr" bIns="45700" lIns="91425" rIns="132075" wrap="square" tIns="45700">
            <a:noAutofit/>
          </a:bodyPr>
          <a:lstStyle/>
          <a:p>
            <a:pPr indent="-279400" lvl="0" marL="0" marR="0" rtl="0" algn="ctr">
              <a:spcBef>
                <a:spcPts val="0"/>
              </a:spcBef>
              <a:buClr>
                <a:schemeClr val="dk1"/>
              </a:buClr>
              <a:buSzPts val="4400"/>
              <a:buFont typeface="Calibri"/>
              <a:buNone/>
            </a:pPr>
            <a:r>
              <a:rPr b="0" i="0" lang="en-US" sz="4400" u="none" cap="none" strike="noStrike">
                <a:solidFill>
                  <a:srgbClr val="FF0000"/>
                </a:solidFill>
                <a:latin typeface="Calibri"/>
                <a:ea typeface="Calibri"/>
                <a:cs typeface="Calibri"/>
                <a:sym typeface="Calibri"/>
              </a:rPr>
              <a:t>Active Learning</a:t>
            </a:r>
          </a:p>
        </p:txBody>
      </p:sp>
      <p:sp>
        <p:nvSpPr>
          <p:cNvPr id="221" name="Shape 221"/>
          <p:cNvSpPr txBox="1"/>
          <p:nvPr>
            <p:ph idx="1" type="body"/>
          </p:nvPr>
        </p:nvSpPr>
        <p:spPr>
          <a:xfrm>
            <a:off x="211900" y="2062750"/>
            <a:ext cx="8735100" cy="4419000"/>
          </a:xfrm>
          <a:prstGeom prst="rect">
            <a:avLst/>
          </a:prstGeom>
          <a:noFill/>
          <a:ln>
            <a:noFill/>
          </a:ln>
        </p:spPr>
        <p:txBody>
          <a:bodyPr anchorCtr="0" anchor="t" bIns="45700" lIns="91425" rIns="132075" wrap="square" tIns="45700">
            <a:noAutofit/>
          </a:bodyPr>
          <a:lstStyle/>
          <a:p>
            <a:pPr indent="-636587" lvl="0" marL="649287" marR="0" rtl="0" algn="l">
              <a:spcBef>
                <a:spcPts val="0"/>
              </a:spcBef>
              <a:spcAft>
                <a:spcPts val="0"/>
              </a:spcAft>
              <a:buClr>
                <a:srgbClr val="000000"/>
              </a:buClr>
              <a:buSzPts val="3600"/>
              <a:buFont typeface="Arial"/>
              <a:buChar char="•"/>
            </a:pPr>
            <a:r>
              <a:rPr b="0" i="0" lang="en-US" sz="3600" u="none" cap="none" strike="noStrike">
                <a:solidFill>
                  <a:schemeClr val="dk1"/>
                </a:solidFill>
                <a:latin typeface="Calibri"/>
                <a:ea typeface="Calibri"/>
                <a:cs typeface="Calibri"/>
                <a:sym typeface="Calibri"/>
              </a:rPr>
              <a:t>Learning is not a spectator sport.</a:t>
            </a:r>
          </a:p>
          <a:p>
            <a:pPr indent="0" lvl="0" marL="0" marR="0" rtl="0" algn="l">
              <a:spcBef>
                <a:spcPts val="0"/>
              </a:spcBef>
              <a:spcAft>
                <a:spcPts val="0"/>
              </a:spcAft>
              <a:buNone/>
            </a:pPr>
            <a:r>
              <a:t/>
            </a:r>
            <a:endParaRPr sz="3600"/>
          </a:p>
          <a:p>
            <a:pPr indent="-636587" lvl="0" marL="649287" marR="0" rtl="0" algn="l">
              <a:spcBef>
                <a:spcPts val="640"/>
              </a:spcBef>
              <a:spcAft>
                <a:spcPts val="0"/>
              </a:spcAft>
              <a:buClr>
                <a:srgbClr val="000000"/>
              </a:buClr>
              <a:buSzPts val="3600"/>
              <a:buFont typeface="Arial"/>
              <a:buChar char="•"/>
            </a:pPr>
            <a:r>
              <a:rPr b="0" i="0" lang="en-US" sz="3600" u="none" cap="none" strike="noStrike">
                <a:solidFill>
                  <a:schemeClr val="dk1"/>
                </a:solidFill>
                <a:latin typeface="Calibri"/>
                <a:ea typeface="Calibri"/>
                <a:cs typeface="Calibri"/>
                <a:sym typeface="Calibri"/>
              </a:rPr>
              <a:t>The more actively engaged the learner is, the more learning takes place.</a:t>
            </a:r>
          </a:p>
          <a:p>
            <a:pPr indent="0" lvl="0" marL="0" marR="0" rtl="0" algn="l">
              <a:spcBef>
                <a:spcPts val="640"/>
              </a:spcBef>
              <a:spcAft>
                <a:spcPts val="0"/>
              </a:spcAft>
              <a:buNone/>
            </a:pPr>
            <a:r>
              <a:t/>
            </a:r>
            <a:endParaRPr sz="3600"/>
          </a:p>
          <a:p>
            <a:pPr indent="-636588" lvl="0" marL="649288" marR="0" rtl="0" algn="l">
              <a:spcBef>
                <a:spcPts val="640"/>
              </a:spcBef>
              <a:buClr>
                <a:srgbClr val="000000"/>
              </a:buClr>
              <a:buSzPts val="3600"/>
              <a:buFont typeface="Arial"/>
              <a:buChar char="•"/>
            </a:pPr>
            <a:r>
              <a:rPr b="0" i="0" lang="en-US" sz="3600" u="none" cap="none" strike="noStrike">
                <a:solidFill>
                  <a:schemeClr val="dk1"/>
                </a:solidFill>
                <a:latin typeface="Calibri"/>
                <a:ea typeface="Calibri"/>
                <a:cs typeface="Calibri"/>
                <a:sym typeface="Calibri"/>
              </a:rPr>
              <a:t>Different instructional methodologies have greater rates of retention.</a:t>
            </a:r>
          </a:p>
        </p:txBody>
      </p:sp>
      <p:pic>
        <p:nvPicPr>
          <p:cNvPr id="222" name="Shape 222"/>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pic>
        <p:nvPicPr>
          <p:cNvPr id="228" name="Shape 228"/>
          <p:cNvPicPr preferRelativeResize="0"/>
          <p:nvPr/>
        </p:nvPicPr>
        <p:blipFill rotWithShape="1">
          <a:blip r:embed="rId3">
            <a:alphaModFix/>
          </a:blip>
          <a:srcRect b="0" l="0" r="0" t="0"/>
          <a:stretch/>
        </p:blipFill>
        <p:spPr>
          <a:xfrm>
            <a:off x="1600200" y="152400"/>
            <a:ext cx="5497661" cy="646370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Shape 234"/>
          <p:cNvSpPr txBox="1"/>
          <p:nvPr/>
        </p:nvSpPr>
        <p:spPr>
          <a:xfrm>
            <a:off x="7348538" y="6248400"/>
            <a:ext cx="312737" cy="3048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b="0" i="0" sz="1400" u="none" cap="none" strike="noStrike">
              <a:solidFill>
                <a:schemeClr val="dk1"/>
              </a:solidFill>
              <a:latin typeface="Calibri"/>
              <a:ea typeface="Calibri"/>
              <a:cs typeface="Calibri"/>
              <a:sym typeface="Calibri"/>
            </a:endParaRPr>
          </a:p>
        </p:txBody>
      </p:sp>
      <p:sp>
        <p:nvSpPr>
          <p:cNvPr id="235" name="Shape 235"/>
          <p:cNvSpPr txBox="1"/>
          <p:nvPr>
            <p:ph type="title"/>
          </p:nvPr>
        </p:nvSpPr>
        <p:spPr>
          <a:xfrm>
            <a:off x="0" y="609600"/>
            <a:ext cx="9144000" cy="1752600"/>
          </a:xfrm>
          <a:prstGeom prst="rect">
            <a:avLst/>
          </a:prstGeom>
          <a:noFill/>
          <a:ln>
            <a:noFill/>
          </a:ln>
        </p:spPr>
        <p:txBody>
          <a:bodyPr anchorCtr="0" anchor="ctr" bIns="45700" lIns="91425" rIns="132075" wrap="square" tIns="45700">
            <a:noAutofit/>
          </a:bodyPr>
          <a:lstStyle/>
          <a:p>
            <a:pPr indent="-279400" lvl="0" marL="0" marR="0" rtl="0" algn="ctr">
              <a:spcBef>
                <a:spcPts val="0"/>
              </a:spcBef>
              <a:buClr>
                <a:schemeClr val="dk1"/>
              </a:buClr>
              <a:buSzPts val="4400"/>
              <a:buFont typeface="Calibri"/>
              <a:buNone/>
            </a:pPr>
            <a:r>
              <a:rPr b="0" i="0" lang="en-US" sz="4400" u="none" cap="none" strike="noStrike">
                <a:solidFill>
                  <a:srgbClr val="FF0000"/>
                </a:solidFill>
                <a:latin typeface="Calibri"/>
                <a:ea typeface="Calibri"/>
                <a:cs typeface="Calibri"/>
                <a:sym typeface="Calibri"/>
              </a:rPr>
              <a:t>Instructional Strategies</a:t>
            </a:r>
          </a:p>
        </p:txBody>
      </p:sp>
      <p:sp>
        <p:nvSpPr>
          <p:cNvPr id="236" name="Shape 236"/>
          <p:cNvSpPr txBox="1"/>
          <p:nvPr>
            <p:ph idx="1" type="body"/>
          </p:nvPr>
        </p:nvSpPr>
        <p:spPr>
          <a:xfrm>
            <a:off x="2286000" y="2362200"/>
            <a:ext cx="5638800" cy="3810000"/>
          </a:xfrm>
          <a:prstGeom prst="rect">
            <a:avLst/>
          </a:prstGeom>
          <a:noFill/>
          <a:ln>
            <a:noFill/>
          </a:ln>
        </p:spPr>
        <p:txBody>
          <a:bodyPr anchorCtr="0" anchor="t" bIns="45700" lIns="91425" rIns="132075" wrap="square" tIns="45700">
            <a:noAutofit/>
          </a:bodyPr>
          <a:lstStyle/>
          <a:p>
            <a:pPr indent="-611188" lvl="0" marL="649288" marR="0" rtl="0" algn="l">
              <a:lnSpc>
                <a:spcPct val="90000"/>
              </a:lnSpc>
              <a:spcBef>
                <a:spcPts val="0"/>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Quiz.</a:t>
            </a:r>
          </a:p>
          <a:p>
            <a:pPr indent="-611188" lvl="0" marL="649288" marR="0" rtl="0" algn="l">
              <a:lnSpc>
                <a:spcPct val="90000"/>
              </a:lnSpc>
              <a:spcBef>
                <a:spcPts val="640"/>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Games.</a:t>
            </a:r>
          </a:p>
          <a:p>
            <a:pPr indent="-611188" lvl="0" marL="649288" marR="0" rtl="0" algn="l">
              <a:lnSpc>
                <a:spcPct val="90000"/>
              </a:lnSpc>
              <a:spcBef>
                <a:spcPts val="640"/>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Role-playing.</a:t>
            </a:r>
          </a:p>
          <a:p>
            <a:pPr indent="-611188" lvl="0" marL="649288" marR="0" rtl="0" algn="l">
              <a:lnSpc>
                <a:spcPct val="90000"/>
              </a:lnSpc>
              <a:spcBef>
                <a:spcPts val="640"/>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Brainstorming.</a:t>
            </a:r>
          </a:p>
          <a:p>
            <a:pPr indent="-611188" lvl="0" marL="649288" marR="0" rtl="0" algn="l">
              <a:lnSpc>
                <a:spcPct val="90000"/>
              </a:lnSpc>
              <a:spcBef>
                <a:spcPts val="640"/>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Group problem-solving.</a:t>
            </a:r>
          </a:p>
          <a:p>
            <a:pPr indent="-611188" lvl="0" marL="649288" marR="0" rtl="0" algn="l">
              <a:lnSpc>
                <a:spcPct val="90000"/>
              </a:lnSpc>
              <a:spcBef>
                <a:spcPts val="640"/>
              </a:spcBef>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Lecture.</a:t>
            </a:r>
          </a:p>
        </p:txBody>
      </p:sp>
      <p:pic>
        <p:nvPicPr>
          <p:cNvPr id="237" name="Shape 237"/>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descr="Bouquet" id="95" name="Shape 95"/>
          <p:cNvSpPr txBox="1"/>
          <p:nvPr/>
        </p:nvSpPr>
        <p:spPr>
          <a:xfrm>
            <a:off x="0" y="609600"/>
            <a:ext cx="9144000" cy="608013"/>
          </a:xfrm>
          <a:prstGeom prst="rect">
            <a:avLst/>
          </a:prstGeom>
          <a:noFill/>
          <a:ln>
            <a:noFill/>
          </a:ln>
        </p:spPr>
        <p:txBody>
          <a:bodyPr anchorCtr="0" anchor="t" bIns="45700" lIns="91425" rIns="91425" wrap="square" tIns="45700">
            <a:noAutofit/>
          </a:bodyPr>
          <a:lstStyle/>
          <a:p>
            <a:pPr indent="0" lvl="0" marL="0" marR="0" rtl="0" algn="l">
              <a:spcBef>
                <a:spcPts val="0"/>
              </a:spcBef>
              <a:buNone/>
            </a:pPr>
            <a:r>
              <a:rPr b="1" i="0" lang="en-US" sz="3200" u="none" cap="none" strike="noStrike">
                <a:solidFill>
                  <a:schemeClr val="accent1"/>
                </a:solidFill>
                <a:latin typeface="Arial"/>
                <a:ea typeface="Arial"/>
                <a:cs typeface="Arial"/>
                <a:sym typeface="Arial"/>
              </a:rPr>
              <a:t>Adult Learning</a:t>
            </a:r>
          </a:p>
        </p:txBody>
      </p:sp>
      <p:sp>
        <p:nvSpPr>
          <p:cNvPr id="96" name="Shape 96"/>
          <p:cNvSpPr txBox="1"/>
          <p:nvPr/>
        </p:nvSpPr>
        <p:spPr>
          <a:xfrm>
            <a:off x="76200" y="1676400"/>
            <a:ext cx="8686800" cy="3754874"/>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None/>
            </a:pPr>
            <a:r>
              <a:rPr b="0" i="0" lang="en-US" sz="2800" u="sng" cap="none" strike="noStrike">
                <a:solidFill>
                  <a:schemeClr val="dk1"/>
                </a:solidFill>
                <a:latin typeface="Arial"/>
                <a:ea typeface="Arial"/>
                <a:cs typeface="Arial"/>
                <a:sym typeface="Arial"/>
              </a:rPr>
              <a:t>What are </a:t>
            </a:r>
            <a:r>
              <a:rPr b="1" i="0" lang="en-US" sz="2800" u="sng" cap="none" strike="noStrike">
                <a:solidFill>
                  <a:schemeClr val="accent1"/>
                </a:solidFill>
                <a:latin typeface="Arial"/>
                <a:ea typeface="Arial"/>
                <a:cs typeface="Arial"/>
                <a:sym typeface="Arial"/>
              </a:rPr>
              <a:t>adult student </a:t>
            </a:r>
            <a:r>
              <a:rPr b="0" i="0" lang="en-US" sz="2800" u="sng" cap="none" strike="noStrike">
                <a:solidFill>
                  <a:schemeClr val="dk1"/>
                </a:solidFill>
                <a:latin typeface="Arial"/>
                <a:ea typeface="Arial"/>
                <a:cs typeface="Arial"/>
                <a:sym typeface="Arial"/>
              </a:rPr>
              <a:t>reasons for being in school?</a:t>
            </a:r>
          </a:p>
          <a:p>
            <a:pPr indent="0" lvl="0" marL="0" marR="0" rtl="0" algn="l">
              <a:spcBef>
                <a:spcPts val="140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Fulfill a dream</a:t>
            </a:r>
          </a:p>
          <a:p>
            <a:pPr indent="0" lvl="0" marL="0" marR="0" rtl="0" algn="l">
              <a:spcBef>
                <a:spcPts val="140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Get a job or promotion</a:t>
            </a:r>
          </a:p>
          <a:p>
            <a:pPr indent="0" lvl="0" marL="0" marR="0" rtl="0" algn="l">
              <a:spcBef>
                <a:spcPts val="140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Complete a resolution</a:t>
            </a:r>
          </a:p>
          <a:p>
            <a:pPr indent="0" lvl="0" marL="0" marR="0" rtl="0" algn="l">
              <a:spcBef>
                <a:spcPts val="140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Change careers</a:t>
            </a:r>
          </a:p>
          <a:p>
            <a:pPr indent="0" lvl="0" marL="0" marR="0" rtl="0" algn="l">
              <a:spcBef>
                <a:spcPts val="1400"/>
              </a:spcBef>
              <a:buClr>
                <a:schemeClr val="dk1"/>
              </a:buClr>
              <a:buSzPts val="2800"/>
              <a:buFont typeface="Arial"/>
              <a:buChar char="•"/>
            </a:pPr>
            <a:r>
              <a:rPr b="0" i="0" lang="en-US" sz="2800" u="none" cap="none" strike="noStrike">
                <a:solidFill>
                  <a:schemeClr val="dk1"/>
                </a:solidFill>
                <a:latin typeface="Arial"/>
                <a:ea typeface="Arial"/>
                <a:cs typeface="Arial"/>
                <a:sym typeface="Arial"/>
              </a:rPr>
              <a:t>??????? </a:t>
            </a:r>
          </a:p>
        </p:txBody>
      </p:sp>
      <p:pic>
        <p:nvPicPr>
          <p:cNvPr id="97" name="Shape 97"/>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2" name="Shape 242"/>
        <p:cNvGrpSpPr/>
        <p:nvPr/>
      </p:nvGrpSpPr>
      <p:grpSpPr>
        <a:xfrm>
          <a:off x="0" y="0"/>
          <a:ext cx="0" cy="0"/>
          <a:chOff x="0" y="0"/>
          <a:chExt cx="0" cy="0"/>
        </a:xfrm>
      </p:grpSpPr>
      <p:sp>
        <p:nvSpPr>
          <p:cNvPr id="243" name="Shape 243"/>
          <p:cNvSpPr txBox="1"/>
          <p:nvPr/>
        </p:nvSpPr>
        <p:spPr>
          <a:xfrm>
            <a:off x="7348538" y="6248400"/>
            <a:ext cx="312737" cy="3048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b="0" i="0" sz="1400" u="none" cap="none" strike="noStrike">
              <a:solidFill>
                <a:schemeClr val="dk1"/>
              </a:solidFill>
              <a:latin typeface="Calibri"/>
              <a:ea typeface="Calibri"/>
              <a:cs typeface="Calibri"/>
              <a:sym typeface="Calibri"/>
            </a:endParaRPr>
          </a:p>
        </p:txBody>
      </p:sp>
      <p:sp>
        <p:nvSpPr>
          <p:cNvPr id="244" name="Shape 244"/>
          <p:cNvSpPr txBox="1"/>
          <p:nvPr>
            <p:ph type="title"/>
          </p:nvPr>
        </p:nvSpPr>
        <p:spPr>
          <a:xfrm>
            <a:off x="0" y="609600"/>
            <a:ext cx="9144000" cy="1905000"/>
          </a:xfrm>
          <a:prstGeom prst="rect">
            <a:avLst/>
          </a:prstGeom>
          <a:noFill/>
          <a:ln>
            <a:noFill/>
          </a:ln>
        </p:spPr>
        <p:txBody>
          <a:bodyPr anchorCtr="0" anchor="ctr" bIns="45700" lIns="91425" rIns="132075" wrap="square" tIns="45700">
            <a:noAutofit/>
          </a:bodyPr>
          <a:lstStyle/>
          <a:p>
            <a:pPr indent="-279400" lvl="0" marL="0" marR="0" rtl="0" algn="ctr">
              <a:spcBef>
                <a:spcPts val="0"/>
              </a:spcBef>
              <a:buClr>
                <a:schemeClr val="dk1"/>
              </a:buClr>
              <a:buSzPts val="4400"/>
              <a:buFont typeface="Calibri"/>
              <a:buNone/>
            </a:pPr>
            <a:r>
              <a:rPr b="1" i="0" lang="en-US" sz="4400" u="none" cap="none" strike="noStrike">
                <a:solidFill>
                  <a:schemeClr val="dk1"/>
                </a:solidFill>
              </a:rPr>
              <a:t>Summary</a:t>
            </a:r>
          </a:p>
        </p:txBody>
      </p:sp>
      <p:sp>
        <p:nvSpPr>
          <p:cNvPr id="245" name="Shape 245"/>
          <p:cNvSpPr txBox="1"/>
          <p:nvPr>
            <p:ph idx="1" type="body"/>
          </p:nvPr>
        </p:nvSpPr>
        <p:spPr>
          <a:xfrm>
            <a:off x="152400" y="2514600"/>
            <a:ext cx="8534400" cy="3505200"/>
          </a:xfrm>
          <a:prstGeom prst="rect">
            <a:avLst/>
          </a:prstGeom>
          <a:noFill/>
          <a:ln>
            <a:noFill/>
          </a:ln>
        </p:spPr>
        <p:txBody>
          <a:bodyPr anchorCtr="0" anchor="t" bIns="45700" lIns="91425" rIns="132075" wrap="square" tIns="45700">
            <a:noAutofit/>
          </a:bodyPr>
          <a:lstStyle/>
          <a:p>
            <a:pPr indent="-611188" lvl="0" marL="649288" marR="0" rtl="0" algn="l">
              <a:spcBef>
                <a:spcPts val="0"/>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Apply principles of adult learning theory.</a:t>
            </a:r>
          </a:p>
          <a:p>
            <a:pPr indent="-611188" lvl="0" marL="649288" marR="0" rtl="0" algn="l">
              <a:spcBef>
                <a:spcPts val="640"/>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Make learning active.</a:t>
            </a:r>
          </a:p>
          <a:p>
            <a:pPr indent="-611188" lvl="0" marL="649288" marR="0" rtl="0" algn="l">
              <a:spcBef>
                <a:spcPts val="640"/>
              </a:spcBef>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Use strategies modeled in today’s orientation.</a:t>
            </a:r>
          </a:p>
        </p:txBody>
      </p:sp>
      <p:pic>
        <p:nvPicPr>
          <p:cNvPr id="246" name="Shape 246"/>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Shape 251"/>
          <p:cNvSpPr txBox="1"/>
          <p:nvPr>
            <p:ph type="title"/>
          </p:nvPr>
        </p:nvSpPr>
        <p:spPr>
          <a:xfrm>
            <a:off x="457200" y="274638"/>
            <a:ext cx="8229600" cy="1143000"/>
          </a:xfrm>
          <a:prstGeom prst="rect">
            <a:avLst/>
          </a:prstGeom>
          <a:noFill/>
          <a:ln>
            <a:noFill/>
          </a:ln>
        </p:spPr>
        <p:txBody>
          <a:bodyPr anchorCtr="0" anchor="ctr" bIns="45700" lIns="91425" rIns="91425" wrap="square" tIns="45700">
            <a:noAutofit/>
          </a:bodyPr>
          <a:lstStyle/>
          <a:p>
            <a:pPr indent="-279400" lvl="0" marL="0" marR="0" rtl="0" algn="ctr">
              <a:spcBef>
                <a:spcPts val="0"/>
              </a:spcBef>
              <a:buClr>
                <a:schemeClr val="dk1"/>
              </a:buClr>
              <a:buSzPts val="4400"/>
              <a:buFont typeface="Calibri"/>
              <a:buNone/>
            </a:pPr>
            <a:r>
              <a:t/>
            </a:r>
            <a:endParaRPr b="0" i="0" sz="4400" u="none" cap="none" strike="noStrike">
              <a:solidFill>
                <a:schemeClr val="dk1"/>
              </a:solidFill>
              <a:latin typeface="Calibri"/>
              <a:ea typeface="Calibri"/>
              <a:cs typeface="Calibri"/>
              <a:sym typeface="Calibri"/>
            </a:endParaRPr>
          </a:p>
        </p:txBody>
      </p:sp>
      <p:sp>
        <p:nvSpPr>
          <p:cNvPr id="252" name="Shape 252"/>
          <p:cNvSpPr txBox="1"/>
          <p:nvPr>
            <p:ph idx="1" type="body"/>
          </p:nvPr>
        </p:nvSpPr>
        <p:spPr>
          <a:xfrm>
            <a:off x="457200" y="1600200"/>
            <a:ext cx="8229600" cy="4525963"/>
          </a:xfrm>
          <a:prstGeom prst="rect">
            <a:avLst/>
          </a:prstGeom>
          <a:noFill/>
          <a:ln>
            <a:noFill/>
          </a:ln>
        </p:spPr>
        <p:txBody>
          <a:bodyPr anchorCtr="0" anchor="t" bIns="45700" lIns="91425" rIns="91425" wrap="square" tIns="45700">
            <a:noAutofit/>
          </a:bodyPr>
          <a:lstStyle/>
          <a:p>
            <a:pPr indent="-342900" lvl="0" marL="342900" marR="0" rtl="0" algn="l">
              <a:spcBef>
                <a:spcPts val="0"/>
              </a:spcBef>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descr="Bouquet" id="102" name="Shape 102"/>
          <p:cNvSpPr txBox="1"/>
          <p:nvPr/>
        </p:nvSpPr>
        <p:spPr>
          <a:xfrm>
            <a:off x="76200" y="1143000"/>
            <a:ext cx="9144000" cy="608013"/>
          </a:xfrm>
          <a:prstGeom prst="rect">
            <a:avLst/>
          </a:prstGeom>
          <a:noFill/>
          <a:ln>
            <a:noFill/>
          </a:ln>
        </p:spPr>
        <p:txBody>
          <a:bodyPr anchorCtr="0" anchor="t" bIns="45700" lIns="91425" rIns="91425" wrap="square" tIns="45700">
            <a:noAutofit/>
          </a:bodyPr>
          <a:lstStyle/>
          <a:p>
            <a:pPr indent="0" lvl="0" marL="0" marR="0" rtl="0" algn="l">
              <a:spcBef>
                <a:spcPts val="0"/>
              </a:spcBef>
              <a:buNone/>
            </a:pPr>
            <a:r>
              <a:rPr b="0" i="0" lang="en-US" sz="3200" u="none" cap="none" strike="noStrike">
                <a:solidFill>
                  <a:schemeClr val="accent1"/>
                </a:solidFill>
                <a:latin typeface="Arial"/>
                <a:ea typeface="Arial"/>
                <a:cs typeface="Arial"/>
                <a:sym typeface="Arial"/>
              </a:rPr>
              <a:t>Adult Learner Demographics</a:t>
            </a:r>
          </a:p>
        </p:txBody>
      </p:sp>
      <p:sp>
        <p:nvSpPr>
          <p:cNvPr id="103" name="Shape 103"/>
          <p:cNvSpPr txBox="1"/>
          <p:nvPr/>
        </p:nvSpPr>
        <p:spPr>
          <a:xfrm>
            <a:off x="457200" y="2286000"/>
            <a:ext cx="8001000" cy="3757500"/>
          </a:xfrm>
          <a:prstGeom prst="rect">
            <a:avLst/>
          </a:prstGeom>
          <a:noFill/>
          <a:ln>
            <a:noFill/>
          </a:ln>
        </p:spPr>
        <p:txBody>
          <a:bodyPr anchorCtr="0" anchor="t" bIns="45700" lIns="91425" rIns="91425" wrap="square" tIns="45700">
            <a:noAutofit/>
          </a:bodyPr>
          <a:lstStyle/>
          <a:p>
            <a:pPr indent="-355600" lvl="1" marL="914400" marR="0" rtl="0" algn="just">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The majority of adults do not learn for the sheer pleasure of learning</a:t>
            </a:r>
          </a:p>
          <a:p>
            <a:pPr lvl="0" marR="0" rtl="0" algn="just">
              <a:spcBef>
                <a:spcPts val="1000"/>
              </a:spcBef>
              <a:spcAft>
                <a:spcPts val="0"/>
              </a:spcAft>
              <a:buNone/>
            </a:pPr>
            <a:r>
              <a:t/>
            </a:r>
            <a:endParaRPr sz="2000">
              <a:solidFill>
                <a:schemeClr val="dk1"/>
              </a:solidFill>
            </a:endParaRPr>
          </a:p>
          <a:p>
            <a:pPr indent="-355600" lvl="1" marL="914400" rtl="0" algn="just">
              <a:spcBef>
                <a:spcPts val="1000"/>
              </a:spcBef>
              <a:buClr>
                <a:schemeClr val="dk1"/>
              </a:buClr>
              <a:buSzPts val="2000"/>
              <a:buChar char="○"/>
            </a:pPr>
            <a:r>
              <a:rPr lang="en-US" sz="2000">
                <a:solidFill>
                  <a:schemeClr val="dk1"/>
                </a:solidFill>
              </a:rPr>
              <a:t>Adults learn in order to cope with change in their lives</a:t>
            </a:r>
          </a:p>
          <a:p>
            <a:pPr lvl="0" rtl="0" algn="just">
              <a:spcBef>
                <a:spcPts val="1000"/>
              </a:spcBef>
              <a:buNone/>
            </a:pPr>
            <a:r>
              <a:t/>
            </a:r>
            <a:endParaRPr sz="2000">
              <a:solidFill>
                <a:schemeClr val="dk1"/>
              </a:solidFill>
            </a:endParaRPr>
          </a:p>
          <a:p>
            <a:pPr indent="-355600" lvl="1" marL="914400" marR="0" rtl="0" algn="just">
              <a:spcBef>
                <a:spcPts val="10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Every adult who learns because of a transition to a specific event that triggered the transition, and thus, learning</a:t>
            </a:r>
          </a:p>
          <a:p>
            <a:pPr lvl="0" marR="0" rtl="0" algn="just">
              <a:spcBef>
                <a:spcPts val="1000"/>
              </a:spcBef>
              <a:spcAft>
                <a:spcPts val="0"/>
              </a:spcAft>
              <a:buNone/>
            </a:pPr>
            <a:r>
              <a:t/>
            </a:r>
            <a:endParaRPr sz="2000">
              <a:solidFill>
                <a:schemeClr val="dk1"/>
              </a:solidFill>
            </a:endParaRPr>
          </a:p>
          <a:p>
            <a:pPr indent="-355600" lvl="1" marL="914400" marR="0" rtl="0" algn="just">
              <a:spcBef>
                <a:spcPts val="10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Trigger events occur unevenly in several arenas of adult life</a:t>
            </a:r>
          </a:p>
          <a:p>
            <a:pPr indent="0" lvl="0" marL="0" marR="0" rtl="0" algn="just">
              <a:spcBef>
                <a:spcPts val="1200"/>
              </a:spcBef>
              <a:buClr>
                <a:schemeClr val="dk1"/>
              </a:buClr>
              <a:buSzPts val="2400"/>
              <a:buFont typeface="Times New Roman"/>
              <a:buNone/>
            </a:pPr>
            <a:r>
              <a:t/>
            </a:r>
            <a:endParaRPr b="0" i="0" sz="2400" u="none" cap="none" strike="noStrike">
              <a:solidFill>
                <a:schemeClr val="dk1"/>
              </a:solidFill>
              <a:latin typeface="Arial"/>
              <a:ea typeface="Arial"/>
              <a:cs typeface="Arial"/>
              <a:sym typeface="Arial"/>
            </a:endParaRPr>
          </a:p>
        </p:txBody>
      </p:sp>
      <p:pic>
        <p:nvPicPr>
          <p:cNvPr id="104" name="Shape 104"/>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descr="Bouquet" id="109" name="Shape 109"/>
          <p:cNvSpPr txBox="1"/>
          <p:nvPr/>
        </p:nvSpPr>
        <p:spPr>
          <a:xfrm>
            <a:off x="105425" y="772325"/>
            <a:ext cx="9144000" cy="608100"/>
          </a:xfrm>
          <a:prstGeom prst="rect">
            <a:avLst/>
          </a:prstGeom>
          <a:noFill/>
          <a:ln>
            <a:noFill/>
          </a:ln>
        </p:spPr>
        <p:txBody>
          <a:bodyPr anchorCtr="0" anchor="t" bIns="45700" lIns="91425" rIns="91425" wrap="square" tIns="45700">
            <a:noAutofit/>
          </a:bodyPr>
          <a:lstStyle/>
          <a:p>
            <a:pPr indent="0" lvl="0" marL="0" marR="0" rtl="0" algn="l">
              <a:spcBef>
                <a:spcPts val="0"/>
              </a:spcBef>
              <a:buNone/>
            </a:pPr>
            <a:r>
              <a:rPr b="0" i="0" lang="en-US" sz="3200" u="none" cap="none" strike="noStrike">
                <a:solidFill>
                  <a:schemeClr val="accent1"/>
                </a:solidFill>
                <a:latin typeface="Arial"/>
                <a:ea typeface="Arial"/>
                <a:cs typeface="Arial"/>
                <a:sym typeface="Arial"/>
              </a:rPr>
              <a:t>How Do Adults Learn?</a:t>
            </a:r>
          </a:p>
        </p:txBody>
      </p:sp>
      <p:sp>
        <p:nvSpPr>
          <p:cNvPr id="110" name="Shape 110"/>
          <p:cNvSpPr txBox="1"/>
          <p:nvPr/>
        </p:nvSpPr>
        <p:spPr>
          <a:xfrm>
            <a:off x="874725" y="1380425"/>
            <a:ext cx="7467600" cy="5071200"/>
          </a:xfrm>
          <a:prstGeom prst="rect">
            <a:avLst/>
          </a:prstGeom>
          <a:noFill/>
          <a:ln>
            <a:noFill/>
          </a:ln>
        </p:spPr>
        <p:txBody>
          <a:bodyPr anchorCtr="0" anchor="t" bIns="45700" lIns="91425" rIns="91425" wrap="square" tIns="45700">
            <a:noAutofit/>
          </a:bodyPr>
          <a:lstStyle/>
          <a:p>
            <a:pPr indent="-355600" lvl="0" marL="4572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Adults seek greater involvement in decisions involving their education</a:t>
            </a:r>
          </a:p>
          <a:p>
            <a:pPr lvl="0" marR="0" rtl="0" algn="l">
              <a:spcBef>
                <a:spcPts val="0"/>
              </a:spcBef>
              <a:spcAft>
                <a:spcPts val="0"/>
              </a:spcAft>
              <a:buNone/>
            </a:pPr>
            <a:r>
              <a:t/>
            </a:r>
            <a:endParaRPr sz="2000">
              <a:solidFill>
                <a:schemeClr val="dk1"/>
              </a:solidFill>
            </a:endParaRPr>
          </a:p>
          <a:p>
            <a:pPr indent="-355600" lvl="0" marL="457200" marR="0" rtl="0" algn="l">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The maturity level of adults indicates that they can accomplish more learning in less time</a:t>
            </a:r>
          </a:p>
          <a:p>
            <a:pPr lvl="0" marR="0" rtl="0" algn="l">
              <a:spcBef>
                <a:spcPts val="1200"/>
              </a:spcBef>
              <a:spcAft>
                <a:spcPts val="0"/>
              </a:spcAft>
              <a:buNone/>
            </a:pPr>
            <a:r>
              <a:t/>
            </a:r>
            <a:endParaRPr sz="2000">
              <a:solidFill>
                <a:schemeClr val="dk1"/>
              </a:solidFill>
            </a:endParaRPr>
          </a:p>
          <a:p>
            <a:pPr indent="-355600" lvl="0" marL="457200" marR="0" rtl="0" algn="l">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Adults place great value in education that offers convenience</a:t>
            </a:r>
          </a:p>
          <a:p>
            <a:pPr lvl="0" marR="0" rtl="0" algn="l">
              <a:spcBef>
                <a:spcPts val="1200"/>
              </a:spcBef>
              <a:spcAft>
                <a:spcPts val="0"/>
              </a:spcAft>
              <a:buNone/>
            </a:pPr>
            <a:r>
              <a:t/>
            </a:r>
            <a:endParaRPr sz="2000">
              <a:solidFill>
                <a:schemeClr val="dk1"/>
              </a:solidFill>
            </a:endParaRPr>
          </a:p>
          <a:p>
            <a:pPr indent="-355600" lvl="0" marL="457200" marR="0" rtl="0" algn="l">
              <a:spcBef>
                <a:spcPts val="12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Adults prefer goal directed learning orientations</a:t>
            </a:r>
          </a:p>
          <a:p>
            <a:pPr lvl="0" marR="0" rtl="0" algn="l">
              <a:spcBef>
                <a:spcPts val="1200"/>
              </a:spcBef>
              <a:spcAft>
                <a:spcPts val="0"/>
              </a:spcAft>
              <a:buNone/>
            </a:pPr>
            <a:r>
              <a:t/>
            </a:r>
            <a:endParaRPr sz="2000">
              <a:solidFill>
                <a:schemeClr val="dk1"/>
              </a:solidFill>
            </a:endParaRPr>
          </a:p>
          <a:p>
            <a:pPr indent="-355600" lvl="0" marL="457200" marR="0" rtl="0" algn="l">
              <a:spcBef>
                <a:spcPts val="1200"/>
              </a:spcBef>
              <a:buClr>
                <a:schemeClr val="dk1"/>
              </a:buClr>
              <a:buSzPts val="2000"/>
              <a:buFont typeface="Arial"/>
              <a:buChar char="●"/>
            </a:pPr>
            <a:r>
              <a:rPr b="0" i="0" lang="en-US" sz="2000" u="none" cap="none" strike="noStrike">
                <a:solidFill>
                  <a:schemeClr val="dk1"/>
                </a:solidFill>
                <a:latin typeface="Arial"/>
                <a:ea typeface="Arial"/>
                <a:cs typeface="Arial"/>
                <a:sym typeface="Arial"/>
              </a:rPr>
              <a:t>Adults are looking for the acquisition of useful and relevant knowledge</a:t>
            </a:r>
          </a:p>
        </p:txBody>
      </p:sp>
      <p:pic>
        <p:nvPicPr>
          <p:cNvPr id="111" name="Shape 111"/>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descr="Bouquet" id="116" name="Shape 116"/>
          <p:cNvSpPr txBox="1"/>
          <p:nvPr/>
        </p:nvSpPr>
        <p:spPr>
          <a:xfrm>
            <a:off x="0" y="609600"/>
            <a:ext cx="9144000" cy="608013"/>
          </a:xfrm>
          <a:prstGeom prst="rect">
            <a:avLst/>
          </a:prstGeom>
          <a:noFill/>
          <a:ln>
            <a:noFill/>
          </a:ln>
        </p:spPr>
        <p:txBody>
          <a:bodyPr anchorCtr="0" anchor="t" bIns="45700" lIns="91425" rIns="91425" wrap="square" tIns="45700">
            <a:noAutofit/>
          </a:bodyPr>
          <a:lstStyle/>
          <a:p>
            <a:pPr indent="0" lvl="0" marL="0" marR="0" rtl="0" algn="l">
              <a:spcBef>
                <a:spcPts val="0"/>
              </a:spcBef>
              <a:buNone/>
            </a:pPr>
            <a:r>
              <a:rPr b="0" i="0" lang="en-US" sz="3200" u="none" cap="none" strike="noStrike">
                <a:solidFill>
                  <a:schemeClr val="accent1"/>
                </a:solidFill>
                <a:latin typeface="Arial"/>
                <a:ea typeface="Arial"/>
                <a:cs typeface="Arial"/>
                <a:sym typeface="Arial"/>
              </a:rPr>
              <a:t>Teaching vs. Learning</a:t>
            </a:r>
          </a:p>
        </p:txBody>
      </p:sp>
      <p:sp>
        <p:nvSpPr>
          <p:cNvPr id="117" name="Shape 117"/>
          <p:cNvSpPr txBox="1"/>
          <p:nvPr/>
        </p:nvSpPr>
        <p:spPr>
          <a:xfrm>
            <a:off x="1219200" y="1752600"/>
            <a:ext cx="7467600" cy="2228850"/>
          </a:xfrm>
          <a:prstGeom prst="rect">
            <a:avLst/>
          </a:prstGeom>
          <a:noFill/>
          <a:ln>
            <a:noFill/>
          </a:ln>
        </p:spPr>
        <p:txBody>
          <a:bodyPr anchorCtr="0" anchor="t" bIns="45700" lIns="91425" rIns="91425" wrap="square" tIns="45700">
            <a:noAutofit/>
          </a:bodyPr>
          <a:lstStyle/>
          <a:p>
            <a:pPr indent="-406400" lvl="0" marL="457200" marR="0" rtl="0" algn="l">
              <a:spcBef>
                <a:spcPts val="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Is Teaching the purpose of education or is learning the purpose of education?</a:t>
            </a:r>
          </a:p>
          <a:p>
            <a:pPr lvl="0" marR="0" rtl="0" algn="l">
              <a:spcBef>
                <a:spcPts val="0"/>
              </a:spcBef>
              <a:spcAft>
                <a:spcPts val="0"/>
              </a:spcAft>
              <a:buNone/>
            </a:pPr>
            <a:r>
              <a:t/>
            </a:r>
            <a:endParaRPr sz="2800">
              <a:solidFill>
                <a:schemeClr val="dk1"/>
              </a:solidFill>
            </a:endParaRPr>
          </a:p>
          <a:p>
            <a:pPr indent="-406400" lvl="0" marL="457200" marR="0" rtl="0" algn="l">
              <a:spcBef>
                <a:spcPts val="140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What is the difference?</a:t>
            </a:r>
          </a:p>
          <a:p>
            <a:pPr indent="0" lvl="0" marL="0" marR="0" rtl="0" algn="l">
              <a:spcBef>
                <a:spcPts val="1400"/>
              </a:spcBef>
              <a:buClr>
                <a:schemeClr val="dk1"/>
              </a:buClr>
              <a:buSzPts val="2800"/>
              <a:buFont typeface="Times New Roman"/>
              <a:buNone/>
            </a:pPr>
            <a:r>
              <a:t/>
            </a:r>
            <a:endParaRPr b="0" i="0" sz="2800" u="none" cap="none" strike="noStrike">
              <a:solidFill>
                <a:schemeClr val="dk1"/>
              </a:solidFill>
              <a:latin typeface="Arial"/>
              <a:ea typeface="Arial"/>
              <a:cs typeface="Arial"/>
              <a:sym typeface="Arial"/>
            </a:endParaRPr>
          </a:p>
        </p:txBody>
      </p:sp>
      <p:pic>
        <p:nvPicPr>
          <p:cNvPr id="118" name="Shape 118"/>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descr="Bouquet" id="123" name="Shape 123"/>
          <p:cNvSpPr txBox="1"/>
          <p:nvPr/>
        </p:nvSpPr>
        <p:spPr>
          <a:xfrm>
            <a:off x="0" y="609600"/>
            <a:ext cx="9144000" cy="608013"/>
          </a:xfrm>
          <a:prstGeom prst="rect">
            <a:avLst/>
          </a:prstGeom>
          <a:noFill/>
          <a:ln>
            <a:noFill/>
          </a:ln>
        </p:spPr>
        <p:txBody>
          <a:bodyPr anchorCtr="0" anchor="t" bIns="45700" lIns="91425" rIns="91425" wrap="square" tIns="45700">
            <a:noAutofit/>
          </a:bodyPr>
          <a:lstStyle/>
          <a:p>
            <a:pPr indent="0" lvl="0" marL="0" marR="0" rtl="0" algn="l">
              <a:spcBef>
                <a:spcPts val="0"/>
              </a:spcBef>
              <a:buNone/>
            </a:pPr>
            <a:r>
              <a:rPr b="0" i="0" lang="en-US" sz="3200" u="none" cap="none" strike="noStrike">
                <a:solidFill>
                  <a:schemeClr val="accent2"/>
                </a:solidFill>
                <a:latin typeface="Arial"/>
                <a:ea typeface="Arial"/>
                <a:cs typeface="Arial"/>
                <a:sym typeface="Arial"/>
              </a:rPr>
              <a:t>Group Learning</a:t>
            </a:r>
          </a:p>
        </p:txBody>
      </p:sp>
      <p:sp>
        <p:nvSpPr>
          <p:cNvPr id="124" name="Shape 124"/>
          <p:cNvSpPr txBox="1"/>
          <p:nvPr/>
        </p:nvSpPr>
        <p:spPr>
          <a:xfrm>
            <a:off x="685800" y="1676400"/>
            <a:ext cx="8001000" cy="5024400"/>
          </a:xfrm>
          <a:prstGeom prst="rect">
            <a:avLst/>
          </a:prstGeom>
          <a:noFill/>
          <a:ln>
            <a:noFill/>
          </a:ln>
        </p:spPr>
        <p:txBody>
          <a:bodyPr anchorCtr="0" anchor="t" bIns="45700" lIns="91425" rIns="91425" wrap="square" tIns="45700">
            <a:noAutofit/>
          </a:bodyPr>
          <a:lstStyle/>
          <a:p>
            <a:pPr indent="-457200" lvl="0" marL="457200" marR="0" rtl="0" algn="ctr">
              <a:spcBef>
                <a:spcPts val="0"/>
              </a:spcBef>
              <a:spcAft>
                <a:spcPts val="0"/>
              </a:spcAft>
              <a:buNone/>
            </a:pPr>
            <a:r>
              <a:rPr b="1" i="0" lang="en-US" sz="2400" u="sng" cap="none" strike="noStrike">
                <a:solidFill>
                  <a:srgbClr val="003399"/>
                </a:solidFill>
                <a:latin typeface="Arial"/>
                <a:ea typeface="Arial"/>
                <a:cs typeface="Arial"/>
                <a:sym typeface="Arial"/>
              </a:rPr>
              <a:t>Group Learning should be an integral part of the educational experience</a:t>
            </a:r>
          </a:p>
          <a:p>
            <a:pPr indent="-457200" lvl="0" marL="457200" marR="0" rtl="0" algn="ctr">
              <a:spcBef>
                <a:spcPts val="1200"/>
              </a:spcBef>
              <a:spcAft>
                <a:spcPts val="0"/>
              </a:spcAft>
              <a:buNone/>
            </a:pPr>
            <a:r>
              <a:t/>
            </a:r>
            <a:endParaRPr b="1" sz="2400">
              <a:solidFill>
                <a:schemeClr val="dk1"/>
              </a:solidFill>
            </a:endParaRPr>
          </a:p>
          <a:p>
            <a:pPr lvl="0" marR="0" rtl="0" algn="ctr">
              <a:spcBef>
                <a:spcPts val="1200"/>
              </a:spcBef>
              <a:spcAft>
                <a:spcPts val="0"/>
              </a:spcAft>
              <a:buNone/>
            </a:pPr>
            <a:r>
              <a:rPr b="1" i="0" lang="en-US" sz="3000" u="none" cap="none" strike="noStrike">
                <a:solidFill>
                  <a:schemeClr val="dk1"/>
                </a:solidFill>
                <a:latin typeface="Arial"/>
                <a:ea typeface="Arial"/>
                <a:cs typeface="Arial"/>
                <a:sym typeface="Arial"/>
              </a:rPr>
              <a:t>Scenarios</a:t>
            </a:r>
          </a:p>
          <a:p>
            <a:pPr lvl="0" marR="0" rtl="0" algn="ctr">
              <a:spcBef>
                <a:spcPts val="1200"/>
              </a:spcBef>
              <a:spcAft>
                <a:spcPts val="0"/>
              </a:spcAft>
              <a:buNone/>
            </a:pPr>
            <a:r>
              <a:rPr b="1" i="0" lang="en-US" sz="3000" u="none" cap="none" strike="noStrike">
                <a:solidFill>
                  <a:schemeClr val="dk1"/>
                </a:solidFill>
                <a:latin typeface="Arial"/>
                <a:ea typeface="Arial"/>
                <a:cs typeface="Arial"/>
                <a:sym typeface="Arial"/>
              </a:rPr>
              <a:t>Panel discussions</a:t>
            </a:r>
          </a:p>
          <a:p>
            <a:pPr lvl="0" marR="0" rtl="0" algn="ctr">
              <a:spcBef>
                <a:spcPts val="1200"/>
              </a:spcBef>
              <a:spcAft>
                <a:spcPts val="0"/>
              </a:spcAft>
              <a:buNone/>
            </a:pPr>
            <a:r>
              <a:rPr b="1" i="0" lang="en-US" sz="3000" u="none" cap="none" strike="noStrike">
                <a:solidFill>
                  <a:schemeClr val="dk1"/>
                </a:solidFill>
                <a:latin typeface="Arial"/>
                <a:ea typeface="Arial"/>
                <a:cs typeface="Arial"/>
                <a:sym typeface="Arial"/>
              </a:rPr>
              <a:t>Problem solving</a:t>
            </a:r>
          </a:p>
          <a:p>
            <a:pPr lvl="0" marR="0" rtl="0" algn="ctr">
              <a:spcBef>
                <a:spcPts val="1200"/>
              </a:spcBef>
              <a:spcAft>
                <a:spcPts val="0"/>
              </a:spcAft>
              <a:buNone/>
            </a:pPr>
            <a:r>
              <a:rPr b="1" i="0" lang="en-US" sz="3000" u="none" cap="none" strike="noStrike">
                <a:solidFill>
                  <a:schemeClr val="dk1"/>
                </a:solidFill>
                <a:latin typeface="Arial"/>
                <a:ea typeface="Arial"/>
                <a:cs typeface="Arial"/>
                <a:sym typeface="Arial"/>
              </a:rPr>
              <a:t>Learning games</a:t>
            </a:r>
          </a:p>
          <a:p>
            <a:pPr lvl="0" marR="0" rtl="0" algn="ctr">
              <a:spcBef>
                <a:spcPts val="1200"/>
              </a:spcBef>
              <a:buNone/>
            </a:pPr>
            <a:r>
              <a:rPr b="1" i="0" lang="en-US" sz="3000" u="none" cap="none" strike="noStrike">
                <a:solidFill>
                  <a:schemeClr val="dk1"/>
                </a:solidFill>
                <a:latin typeface="Arial"/>
                <a:ea typeface="Arial"/>
                <a:cs typeface="Arial"/>
                <a:sym typeface="Arial"/>
              </a:rPr>
              <a:t>Debates</a:t>
            </a:r>
          </a:p>
        </p:txBody>
      </p:sp>
      <p:pic>
        <p:nvPicPr>
          <p:cNvPr id="125" name="Shape 125"/>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descr="Bouquet" id="130" name="Shape 130"/>
          <p:cNvSpPr txBox="1"/>
          <p:nvPr/>
        </p:nvSpPr>
        <p:spPr>
          <a:xfrm>
            <a:off x="0" y="609600"/>
            <a:ext cx="9144000" cy="608013"/>
          </a:xfrm>
          <a:prstGeom prst="rect">
            <a:avLst/>
          </a:prstGeom>
          <a:noFill/>
          <a:ln>
            <a:noFill/>
          </a:ln>
        </p:spPr>
        <p:txBody>
          <a:bodyPr anchorCtr="0" anchor="t" bIns="45700" lIns="91425" rIns="91425" wrap="square" tIns="45700">
            <a:noAutofit/>
          </a:bodyPr>
          <a:lstStyle/>
          <a:p>
            <a:pPr indent="0" lvl="0" marL="0" marR="0" rtl="0" algn="l">
              <a:spcBef>
                <a:spcPts val="0"/>
              </a:spcBef>
              <a:buNone/>
            </a:pPr>
            <a:r>
              <a:rPr b="0" i="0" lang="en-US" sz="3200" u="none" cap="none" strike="noStrike">
                <a:solidFill>
                  <a:schemeClr val="accent2"/>
                </a:solidFill>
                <a:latin typeface="Arial"/>
                <a:ea typeface="Arial"/>
                <a:cs typeface="Arial"/>
                <a:sym typeface="Arial"/>
              </a:rPr>
              <a:t>Group Interaction</a:t>
            </a:r>
          </a:p>
        </p:txBody>
      </p:sp>
      <p:sp>
        <p:nvSpPr>
          <p:cNvPr id="131" name="Shape 131"/>
          <p:cNvSpPr txBox="1"/>
          <p:nvPr/>
        </p:nvSpPr>
        <p:spPr>
          <a:xfrm>
            <a:off x="241125" y="1446225"/>
            <a:ext cx="8756700" cy="4811700"/>
          </a:xfrm>
          <a:prstGeom prst="rect">
            <a:avLst/>
          </a:prstGeom>
          <a:noFill/>
          <a:ln>
            <a:noFill/>
          </a:ln>
        </p:spPr>
        <p:txBody>
          <a:bodyPr anchorCtr="0" anchor="t" bIns="45700" lIns="91425" rIns="91425" wrap="square" tIns="45700">
            <a:noAutofit/>
          </a:bodyPr>
          <a:lstStyle/>
          <a:p>
            <a:pPr indent="-457200" lvl="0" marL="457200" marR="0" rtl="0" algn="l">
              <a:spcBef>
                <a:spcPts val="0"/>
              </a:spcBef>
              <a:spcAft>
                <a:spcPts val="0"/>
              </a:spcAft>
              <a:buNone/>
            </a:pPr>
            <a:r>
              <a:rPr b="1" i="0" lang="en-US" sz="2200" u="sng" cap="none" strike="noStrike">
                <a:solidFill>
                  <a:srgbClr val="003399"/>
                </a:solidFill>
                <a:latin typeface="Arial"/>
                <a:ea typeface="Arial"/>
                <a:cs typeface="Arial"/>
                <a:sym typeface="Arial"/>
              </a:rPr>
              <a:t>Key advantages of the group interaction include the</a:t>
            </a:r>
            <a:r>
              <a:rPr b="1" lang="en-US" sz="2200" u="sng">
                <a:solidFill>
                  <a:srgbClr val="003399"/>
                </a:solidFill>
              </a:rPr>
              <a:t> </a:t>
            </a:r>
            <a:r>
              <a:rPr b="1" i="0" lang="en-US" sz="2200" u="sng" cap="none" strike="noStrike">
                <a:solidFill>
                  <a:srgbClr val="003399"/>
                </a:solidFill>
                <a:latin typeface="Arial"/>
                <a:ea typeface="Arial"/>
                <a:cs typeface="Arial"/>
                <a:sym typeface="Arial"/>
              </a:rPr>
              <a:t>following</a:t>
            </a:r>
            <a:r>
              <a:rPr b="1" i="0" lang="en-US" sz="2200" u="none" cap="none" strike="noStrike">
                <a:solidFill>
                  <a:srgbClr val="003399"/>
                </a:solidFill>
                <a:latin typeface="Arial"/>
                <a:ea typeface="Arial"/>
                <a:cs typeface="Arial"/>
                <a:sym typeface="Arial"/>
              </a:rPr>
              <a:t>:</a:t>
            </a:r>
          </a:p>
          <a:p>
            <a:pPr indent="-457200" lvl="0" marL="457200" marR="0" rtl="0" algn="l">
              <a:spcBef>
                <a:spcPts val="0"/>
              </a:spcBef>
              <a:spcAft>
                <a:spcPts val="0"/>
              </a:spcAft>
              <a:buNone/>
            </a:pPr>
            <a:r>
              <a:t/>
            </a:r>
            <a:endParaRPr b="1" sz="2200">
              <a:solidFill>
                <a:srgbClr val="003399"/>
              </a:solidFill>
            </a:endParaRPr>
          </a:p>
          <a:p>
            <a:pPr indent="-368300" lvl="0" marL="457200" marR="0" rtl="0" algn="l">
              <a:spcBef>
                <a:spcPts val="900"/>
              </a:spcBef>
              <a:spcAft>
                <a:spcPts val="0"/>
              </a:spcAft>
              <a:buClr>
                <a:schemeClr val="dk1"/>
              </a:buClr>
              <a:buSzPts val="2200"/>
              <a:buFont typeface="Arial"/>
              <a:buAutoNum type="arabicPeriod"/>
            </a:pPr>
            <a:r>
              <a:rPr b="1" i="0" lang="en-US" sz="2200" u="none" cap="none" strike="noStrike">
                <a:solidFill>
                  <a:schemeClr val="dk1"/>
                </a:solidFill>
                <a:latin typeface="Arial"/>
                <a:ea typeface="Arial"/>
                <a:cs typeface="Arial"/>
                <a:sym typeface="Arial"/>
              </a:rPr>
              <a:t>Students gain knowledge and experience from each other</a:t>
            </a:r>
          </a:p>
          <a:p>
            <a:pPr indent="-368300" lvl="0" marL="457200" marR="0" rtl="0" algn="l">
              <a:spcBef>
                <a:spcPts val="0"/>
              </a:spcBef>
              <a:spcAft>
                <a:spcPts val="0"/>
              </a:spcAft>
              <a:buClr>
                <a:schemeClr val="dk1"/>
              </a:buClr>
              <a:buSzPts val="2200"/>
              <a:buFont typeface="Arial"/>
              <a:buAutoNum type="arabicPeriod"/>
            </a:pPr>
            <a:r>
              <a:rPr b="1" i="0" lang="en-US" sz="2200" u="none" cap="none" strike="noStrike">
                <a:solidFill>
                  <a:schemeClr val="dk1"/>
                </a:solidFill>
                <a:latin typeface="Arial"/>
                <a:ea typeface="Arial"/>
                <a:cs typeface="Arial"/>
                <a:sym typeface="Arial"/>
              </a:rPr>
              <a:t>A real-world working environment is simulated</a:t>
            </a:r>
          </a:p>
          <a:p>
            <a:pPr indent="-368300" lvl="0" marL="457200" marR="0" rtl="0" algn="l">
              <a:spcBef>
                <a:spcPts val="0"/>
              </a:spcBef>
              <a:spcAft>
                <a:spcPts val="0"/>
              </a:spcAft>
              <a:buClr>
                <a:schemeClr val="dk1"/>
              </a:buClr>
              <a:buSzPts val="2200"/>
              <a:buFont typeface="Arial"/>
              <a:buAutoNum type="arabicPeriod"/>
            </a:pPr>
            <a:r>
              <a:rPr b="1" i="0" lang="en-US" sz="2200" u="none" cap="none" strike="noStrike">
                <a:solidFill>
                  <a:schemeClr val="dk1"/>
                </a:solidFill>
                <a:latin typeface="Arial"/>
                <a:ea typeface="Arial"/>
                <a:cs typeface="Arial"/>
                <a:sym typeface="Arial"/>
              </a:rPr>
              <a:t>Individual strengths and weaknesses are blende</a:t>
            </a:r>
            <a:r>
              <a:rPr b="1" lang="en-US" sz="2200">
                <a:solidFill>
                  <a:schemeClr val="dk1"/>
                </a:solidFill>
              </a:rPr>
              <a:t>d</a:t>
            </a:r>
          </a:p>
          <a:p>
            <a:pPr indent="-368300" lvl="0" marL="457200" marR="0" rtl="0" algn="l">
              <a:spcBef>
                <a:spcPts val="0"/>
              </a:spcBef>
              <a:spcAft>
                <a:spcPts val="0"/>
              </a:spcAft>
              <a:buClr>
                <a:schemeClr val="dk1"/>
              </a:buClr>
              <a:buSzPts val="2200"/>
              <a:buFont typeface="Arial"/>
              <a:buAutoNum type="arabicPeriod"/>
            </a:pPr>
            <a:r>
              <a:rPr b="1" i="0" lang="en-US" sz="2200" u="none" cap="none" strike="noStrike">
                <a:solidFill>
                  <a:schemeClr val="dk1"/>
                </a:solidFill>
                <a:latin typeface="Arial"/>
                <a:ea typeface="Arial"/>
                <a:cs typeface="Arial"/>
                <a:sym typeface="Arial"/>
              </a:rPr>
              <a:t>A sharing of teaching and learning responsibilities is facilitated</a:t>
            </a:r>
          </a:p>
          <a:p>
            <a:pPr indent="-368300" lvl="0" marL="457200" marR="0" rtl="0" algn="l">
              <a:spcBef>
                <a:spcPts val="0"/>
              </a:spcBef>
              <a:spcAft>
                <a:spcPts val="0"/>
              </a:spcAft>
              <a:buClr>
                <a:schemeClr val="dk1"/>
              </a:buClr>
              <a:buSzPts val="2200"/>
              <a:buFont typeface="Arial"/>
              <a:buAutoNum type="arabicPeriod"/>
            </a:pPr>
            <a:r>
              <a:rPr b="1" i="0" lang="en-US" sz="2200" u="none" cap="none" strike="noStrike">
                <a:solidFill>
                  <a:schemeClr val="dk1"/>
                </a:solidFill>
                <a:latin typeface="Arial"/>
                <a:ea typeface="Arial"/>
                <a:cs typeface="Arial"/>
                <a:sym typeface="Arial"/>
              </a:rPr>
              <a:t>Self-confidence and self-esteem are increased</a:t>
            </a:r>
          </a:p>
          <a:p>
            <a:pPr indent="-368300" lvl="0" marL="457200" marR="0" rtl="0" algn="l">
              <a:spcBef>
                <a:spcPts val="0"/>
              </a:spcBef>
              <a:spcAft>
                <a:spcPts val="0"/>
              </a:spcAft>
              <a:buClr>
                <a:schemeClr val="dk1"/>
              </a:buClr>
              <a:buSzPts val="2200"/>
              <a:buFont typeface="Arial"/>
              <a:buAutoNum type="arabicPeriod"/>
            </a:pPr>
            <a:r>
              <a:rPr b="1" i="0" lang="en-US" sz="2200" u="none" cap="none" strike="noStrike">
                <a:solidFill>
                  <a:schemeClr val="dk1"/>
                </a:solidFill>
                <a:latin typeface="Arial"/>
                <a:ea typeface="Arial"/>
                <a:cs typeface="Arial"/>
                <a:sym typeface="Arial"/>
              </a:rPr>
              <a:t>Leadership and participatory skills are developed</a:t>
            </a:r>
          </a:p>
          <a:p>
            <a:pPr indent="-368300" lvl="0" marL="457200" marR="0" rtl="0" algn="l">
              <a:spcBef>
                <a:spcPts val="0"/>
              </a:spcBef>
              <a:spcAft>
                <a:spcPts val="0"/>
              </a:spcAft>
              <a:buClr>
                <a:schemeClr val="dk1"/>
              </a:buClr>
              <a:buSzPts val="2200"/>
              <a:buFont typeface="Arial"/>
              <a:buAutoNum type="arabicPeriod"/>
            </a:pPr>
            <a:r>
              <a:rPr b="1" i="0" lang="en-US" sz="2200" u="none" cap="none" strike="noStrike">
                <a:solidFill>
                  <a:schemeClr val="dk1"/>
                </a:solidFill>
                <a:latin typeface="Arial"/>
                <a:ea typeface="Arial"/>
                <a:cs typeface="Arial"/>
                <a:sym typeface="Arial"/>
              </a:rPr>
              <a:t>Interpersonal communication skills are strengthened</a:t>
            </a:r>
          </a:p>
          <a:p>
            <a:pPr indent="-368300" lvl="0" marL="457200" marR="0" rtl="0" algn="l">
              <a:spcBef>
                <a:spcPts val="0"/>
              </a:spcBef>
              <a:spcAft>
                <a:spcPts val="0"/>
              </a:spcAft>
              <a:buClr>
                <a:schemeClr val="dk1"/>
              </a:buClr>
              <a:buSzPts val="2200"/>
              <a:buFont typeface="Arial"/>
              <a:buAutoNum type="arabicPeriod"/>
            </a:pPr>
            <a:r>
              <a:rPr b="1" i="0" lang="en-US" sz="2200" u="none" cap="none" strike="noStrike">
                <a:solidFill>
                  <a:schemeClr val="dk1"/>
                </a:solidFill>
                <a:latin typeface="Arial"/>
                <a:ea typeface="Arial"/>
                <a:cs typeface="Arial"/>
                <a:sym typeface="Arial"/>
              </a:rPr>
              <a:t>Achievement of a higher level of quality and performance in project assignments is possible; and</a:t>
            </a:r>
          </a:p>
          <a:p>
            <a:pPr indent="-368300" lvl="0" marL="457200" marR="0" rtl="0" algn="l">
              <a:spcBef>
                <a:spcPts val="0"/>
              </a:spcBef>
              <a:buClr>
                <a:schemeClr val="dk1"/>
              </a:buClr>
              <a:buSzPts val="2200"/>
              <a:buFont typeface="Arial"/>
              <a:buAutoNum type="arabicPeriod"/>
            </a:pPr>
            <a:r>
              <a:rPr b="1" i="0" lang="en-US" sz="2200" u="none" cap="none" strike="noStrike">
                <a:solidFill>
                  <a:schemeClr val="dk1"/>
                </a:solidFill>
                <a:latin typeface="Arial"/>
                <a:ea typeface="Arial"/>
                <a:cs typeface="Arial"/>
                <a:sym typeface="Arial"/>
              </a:rPr>
              <a:t>Decision-making skills are developed.</a:t>
            </a:r>
          </a:p>
        </p:txBody>
      </p:sp>
      <p:pic>
        <p:nvPicPr>
          <p:cNvPr id="132" name="Shape 132"/>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Shape 138"/>
          <p:cNvSpPr txBox="1"/>
          <p:nvPr/>
        </p:nvSpPr>
        <p:spPr>
          <a:xfrm>
            <a:off x="7348538" y="6248400"/>
            <a:ext cx="312737" cy="3048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b="0" i="0" sz="1400" u="none" cap="none" strike="noStrike">
              <a:solidFill>
                <a:schemeClr val="dk1"/>
              </a:solidFill>
              <a:latin typeface="Calibri"/>
              <a:ea typeface="Calibri"/>
              <a:cs typeface="Calibri"/>
              <a:sym typeface="Calibri"/>
            </a:endParaRPr>
          </a:p>
        </p:txBody>
      </p:sp>
      <p:sp>
        <p:nvSpPr>
          <p:cNvPr id="139" name="Shape 139"/>
          <p:cNvSpPr txBox="1"/>
          <p:nvPr>
            <p:ph type="title"/>
          </p:nvPr>
        </p:nvSpPr>
        <p:spPr>
          <a:xfrm>
            <a:off x="1219200" y="762000"/>
            <a:ext cx="7315200" cy="1828800"/>
          </a:xfrm>
          <a:prstGeom prst="rect">
            <a:avLst/>
          </a:prstGeom>
          <a:noFill/>
          <a:ln>
            <a:noFill/>
          </a:ln>
        </p:spPr>
        <p:txBody>
          <a:bodyPr anchorCtr="0" anchor="ctr" bIns="45700" lIns="91425" rIns="132075" wrap="square" tIns="45700">
            <a:noAutofit/>
          </a:bodyPr>
          <a:lstStyle/>
          <a:p>
            <a:pPr indent="-279400" lvl="0" marL="0" marR="0" rtl="0" algn="ctr">
              <a:spcBef>
                <a:spcPts val="0"/>
              </a:spcBef>
              <a:buClr>
                <a:schemeClr val="dk1"/>
              </a:buClr>
              <a:buSzPts val="4400"/>
              <a:buFont typeface="Calibri"/>
              <a:buNone/>
            </a:pPr>
            <a:r>
              <a:rPr b="0" i="0" lang="en-US" sz="4400" u="none" cap="none" strike="noStrike">
                <a:solidFill>
                  <a:srgbClr val="0000FF"/>
                </a:solidFill>
                <a:latin typeface="Calibri"/>
                <a:ea typeface="Calibri"/>
                <a:cs typeface="Calibri"/>
                <a:sym typeface="Calibri"/>
              </a:rPr>
              <a:t>Selected Strategies for Successful </a:t>
            </a:r>
            <a:r>
              <a:rPr lang="en-US">
                <a:solidFill>
                  <a:srgbClr val="0000FF"/>
                </a:solidFill>
              </a:rPr>
              <a:t>Instruction</a:t>
            </a:r>
          </a:p>
        </p:txBody>
      </p:sp>
      <p:sp>
        <p:nvSpPr>
          <p:cNvPr id="140" name="Shape 140"/>
          <p:cNvSpPr txBox="1"/>
          <p:nvPr>
            <p:ph idx="1" type="body"/>
          </p:nvPr>
        </p:nvSpPr>
        <p:spPr>
          <a:xfrm>
            <a:off x="1770375" y="2926775"/>
            <a:ext cx="7010400" cy="3581400"/>
          </a:xfrm>
          <a:prstGeom prst="rect">
            <a:avLst/>
          </a:prstGeom>
          <a:noFill/>
          <a:ln>
            <a:noFill/>
          </a:ln>
        </p:spPr>
        <p:txBody>
          <a:bodyPr anchorCtr="0" anchor="t" bIns="45700" lIns="91425" rIns="132075" wrap="square" tIns="45700">
            <a:noAutofit/>
          </a:bodyPr>
          <a:lstStyle/>
          <a:p>
            <a:pPr indent="-611188" lvl="0" marL="649288" marR="0" rtl="0" algn="l">
              <a:spcBef>
                <a:spcPts val="0"/>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Principles of Adult Learning.</a:t>
            </a:r>
          </a:p>
          <a:p>
            <a:pPr indent="-611188" lvl="0" marL="649288" marR="0" rtl="0" algn="l">
              <a:spcBef>
                <a:spcPts val="640"/>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Active Learning.</a:t>
            </a:r>
          </a:p>
          <a:p>
            <a:pPr indent="-611188" lvl="0" marL="649288" marR="0" rtl="0" algn="l">
              <a:spcBef>
                <a:spcPts val="640"/>
              </a:spcBef>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Instructional Strategies.</a:t>
            </a:r>
          </a:p>
        </p:txBody>
      </p:sp>
      <p:pic>
        <p:nvPicPr>
          <p:cNvPr id="141" name="Shape 141"/>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nvSpPr>
        <p:spPr>
          <a:xfrm>
            <a:off x="7348538" y="6248400"/>
            <a:ext cx="312737" cy="3048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b="0" i="0" sz="1400" u="none" cap="none" strike="noStrike">
              <a:solidFill>
                <a:schemeClr val="dk1"/>
              </a:solidFill>
              <a:latin typeface="Calibri"/>
              <a:ea typeface="Calibri"/>
              <a:cs typeface="Calibri"/>
              <a:sym typeface="Calibri"/>
            </a:endParaRPr>
          </a:p>
        </p:txBody>
      </p:sp>
      <p:sp>
        <p:nvSpPr>
          <p:cNvPr id="148" name="Shape 148"/>
          <p:cNvSpPr txBox="1"/>
          <p:nvPr>
            <p:ph idx="1" type="body"/>
          </p:nvPr>
        </p:nvSpPr>
        <p:spPr>
          <a:xfrm>
            <a:off x="914400" y="2133600"/>
            <a:ext cx="7620000" cy="4114800"/>
          </a:xfrm>
          <a:prstGeom prst="rect">
            <a:avLst/>
          </a:prstGeom>
          <a:noFill/>
          <a:ln>
            <a:noFill/>
          </a:ln>
        </p:spPr>
        <p:txBody>
          <a:bodyPr anchorCtr="0" anchor="t" bIns="45700" lIns="91425" rIns="132075" wrap="square" tIns="45700">
            <a:noAutofit/>
          </a:bodyPr>
          <a:lstStyle/>
          <a:p>
            <a:pPr indent="-611188" lvl="0" marL="649288" marR="0" rtl="0" algn="l">
              <a:lnSpc>
                <a:spcPct val="90000"/>
              </a:lnSpc>
              <a:spcBef>
                <a:spcPts val="0"/>
              </a:spcBef>
              <a:spcAft>
                <a:spcPts val="0"/>
              </a:spcAft>
              <a:buClr>
                <a:schemeClr val="dk1"/>
              </a:buClr>
              <a:buSzPts val="3168"/>
              <a:buFont typeface="Arial"/>
              <a:buChar char="•"/>
            </a:pPr>
            <a:r>
              <a:rPr b="0" i="0" lang="en-US" sz="3200" u="none" cap="none" strike="noStrike">
                <a:solidFill>
                  <a:schemeClr val="dk1"/>
                </a:solidFill>
                <a:latin typeface="Calibri"/>
                <a:ea typeface="Calibri"/>
                <a:cs typeface="Calibri"/>
                <a:sym typeface="Calibri"/>
              </a:rPr>
              <a:t>Are autonomous and self-directed.</a:t>
            </a:r>
          </a:p>
          <a:p>
            <a:pPr indent="-611188" lvl="0" marL="649288" marR="0" rtl="0" algn="l">
              <a:lnSpc>
                <a:spcPct val="90000"/>
              </a:lnSpc>
              <a:spcBef>
                <a:spcPts val="640"/>
              </a:spcBef>
              <a:spcAft>
                <a:spcPts val="0"/>
              </a:spcAft>
              <a:buClr>
                <a:schemeClr val="dk1"/>
              </a:buClr>
              <a:buSzPts val="3168"/>
              <a:buFont typeface="Arial"/>
              <a:buChar char="•"/>
            </a:pPr>
            <a:r>
              <a:rPr b="0" i="0" lang="en-US" sz="3200" u="none" cap="none" strike="noStrike">
                <a:solidFill>
                  <a:schemeClr val="dk1"/>
                </a:solidFill>
                <a:latin typeface="Calibri"/>
                <a:ea typeface="Calibri"/>
                <a:cs typeface="Calibri"/>
                <a:sym typeface="Calibri"/>
              </a:rPr>
              <a:t>Have a foundation of life experiences and knowledge.</a:t>
            </a:r>
          </a:p>
          <a:p>
            <a:pPr indent="-611188" lvl="0" marL="649288" marR="0" rtl="0" algn="l">
              <a:lnSpc>
                <a:spcPct val="90000"/>
              </a:lnSpc>
              <a:spcBef>
                <a:spcPts val="640"/>
              </a:spcBef>
              <a:spcAft>
                <a:spcPts val="0"/>
              </a:spcAft>
              <a:buClr>
                <a:schemeClr val="dk1"/>
              </a:buClr>
              <a:buSzPts val="3168"/>
              <a:buFont typeface="Arial"/>
              <a:buChar char="•"/>
            </a:pPr>
            <a:r>
              <a:rPr b="0" i="0" lang="en-US" sz="3200" u="none" cap="none" strike="noStrike">
                <a:solidFill>
                  <a:schemeClr val="dk1"/>
                </a:solidFill>
                <a:latin typeface="Calibri"/>
                <a:ea typeface="Calibri"/>
                <a:cs typeface="Calibri"/>
                <a:sym typeface="Calibri"/>
              </a:rPr>
              <a:t>Are goal-oriented.</a:t>
            </a:r>
          </a:p>
          <a:p>
            <a:pPr indent="-611188" lvl="0" marL="649288" marR="0" rtl="0" algn="l">
              <a:lnSpc>
                <a:spcPct val="90000"/>
              </a:lnSpc>
              <a:spcBef>
                <a:spcPts val="640"/>
              </a:spcBef>
              <a:spcAft>
                <a:spcPts val="0"/>
              </a:spcAft>
              <a:buClr>
                <a:schemeClr val="dk1"/>
              </a:buClr>
              <a:buSzPts val="3168"/>
              <a:buFont typeface="Arial"/>
              <a:buChar char="•"/>
            </a:pPr>
            <a:r>
              <a:rPr b="0" i="0" lang="en-US" sz="3200" u="none" cap="none" strike="noStrike">
                <a:solidFill>
                  <a:schemeClr val="dk1"/>
                </a:solidFill>
                <a:latin typeface="Calibri"/>
                <a:ea typeface="Calibri"/>
                <a:cs typeface="Calibri"/>
                <a:sym typeface="Calibri"/>
              </a:rPr>
              <a:t>Are relevancy-oriented.</a:t>
            </a:r>
          </a:p>
          <a:p>
            <a:pPr indent="-611188" lvl="0" marL="649288" marR="0" rtl="0" algn="l">
              <a:lnSpc>
                <a:spcPct val="90000"/>
              </a:lnSpc>
              <a:spcBef>
                <a:spcPts val="640"/>
              </a:spcBef>
              <a:spcAft>
                <a:spcPts val="0"/>
              </a:spcAft>
              <a:buClr>
                <a:schemeClr val="dk1"/>
              </a:buClr>
              <a:buSzPts val="3168"/>
              <a:buFont typeface="Arial"/>
              <a:buChar char="•"/>
            </a:pPr>
            <a:r>
              <a:rPr b="0" i="0" lang="en-US" sz="3200" u="none" cap="none" strike="noStrike">
                <a:solidFill>
                  <a:schemeClr val="dk1"/>
                </a:solidFill>
                <a:latin typeface="Calibri"/>
                <a:ea typeface="Calibri"/>
                <a:cs typeface="Calibri"/>
                <a:sym typeface="Calibri"/>
              </a:rPr>
              <a:t>Are practical.</a:t>
            </a:r>
          </a:p>
          <a:p>
            <a:pPr indent="-611188" lvl="0" marL="649288" marR="0" rtl="0" algn="l">
              <a:lnSpc>
                <a:spcPct val="90000"/>
              </a:lnSpc>
              <a:spcBef>
                <a:spcPts val="640"/>
              </a:spcBef>
              <a:buClr>
                <a:schemeClr val="dk1"/>
              </a:buClr>
              <a:buSzPts val="3168"/>
              <a:buFont typeface="Arial"/>
              <a:buChar char="•"/>
            </a:pPr>
            <a:r>
              <a:rPr b="0" i="0" lang="en-US" sz="3200" u="none" cap="none" strike="noStrike">
                <a:solidFill>
                  <a:schemeClr val="dk1"/>
                </a:solidFill>
                <a:latin typeface="Calibri"/>
                <a:ea typeface="Calibri"/>
                <a:cs typeface="Calibri"/>
                <a:sym typeface="Calibri"/>
              </a:rPr>
              <a:t>Need to be shown respect.</a:t>
            </a:r>
          </a:p>
        </p:txBody>
      </p:sp>
      <p:pic>
        <p:nvPicPr>
          <p:cNvPr id="149" name="Shape 149"/>
          <p:cNvPicPr preferRelativeResize="0"/>
          <p:nvPr/>
        </p:nvPicPr>
        <p:blipFill rotWithShape="1">
          <a:blip r:embed="rId3">
            <a:alphaModFix/>
          </a:blip>
          <a:srcRect b="0" l="0" r="0" t="0"/>
          <a:stretch/>
        </p:blipFill>
        <p:spPr>
          <a:xfrm>
            <a:off x="5181599" y="-5668"/>
            <a:ext cx="3903785" cy="777990"/>
          </a:xfrm>
          <a:prstGeom prst="rect">
            <a:avLst/>
          </a:prstGeom>
          <a:noFill/>
          <a:ln>
            <a:noFill/>
          </a:ln>
        </p:spPr>
      </p:pic>
      <p:sp>
        <p:nvSpPr>
          <p:cNvPr id="150" name="Shape 150"/>
          <p:cNvSpPr txBox="1"/>
          <p:nvPr/>
        </p:nvSpPr>
        <p:spPr>
          <a:xfrm>
            <a:off x="838200" y="304800"/>
            <a:ext cx="7315200" cy="2133600"/>
          </a:xfrm>
          <a:prstGeom prst="rect">
            <a:avLst/>
          </a:prstGeom>
          <a:noFill/>
          <a:ln>
            <a:noFill/>
          </a:ln>
        </p:spPr>
        <p:txBody>
          <a:bodyPr anchorCtr="0" anchor="ctr" bIns="45700" lIns="91425" rIns="132075" wrap="square" tIns="45700">
            <a:noAutofit/>
          </a:bodyPr>
          <a:lstStyle/>
          <a:p>
            <a:pPr indent="-279400" lvl="0" marL="0" marR="0" rtl="0" algn="ctr">
              <a:spcBef>
                <a:spcPts val="0"/>
              </a:spcBef>
              <a:buClr>
                <a:schemeClr val="dk1"/>
              </a:buClr>
              <a:buSzPts val="4400"/>
              <a:buFont typeface="Calibri"/>
              <a:buNone/>
            </a:pPr>
            <a:r>
              <a:rPr b="0" i="0" lang="en-US" sz="4400" u="none" cap="none" strike="noStrike">
                <a:solidFill>
                  <a:srgbClr val="0000FF"/>
                </a:solidFill>
                <a:latin typeface="Calibri"/>
                <a:ea typeface="Calibri"/>
                <a:cs typeface="Calibri"/>
                <a:sym typeface="Calibri"/>
              </a:rPr>
              <a:t>Principles of Adult Learning</a:t>
            </a: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